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9" r:id="rId2"/>
    <p:sldId id="327" r:id="rId3"/>
    <p:sldId id="328" r:id="rId4"/>
    <p:sldId id="322" r:id="rId5"/>
    <p:sldId id="324" r:id="rId6"/>
    <p:sldId id="279" r:id="rId7"/>
    <p:sldId id="332" r:id="rId8"/>
    <p:sldId id="325" r:id="rId9"/>
    <p:sldId id="333" r:id="rId10"/>
    <p:sldId id="278" r:id="rId11"/>
    <p:sldId id="280" r:id="rId12"/>
    <p:sldId id="281" r:id="rId13"/>
    <p:sldId id="282" r:id="rId14"/>
    <p:sldId id="283" r:id="rId15"/>
    <p:sldId id="284" r:id="rId16"/>
    <p:sldId id="331" r:id="rId17"/>
    <p:sldId id="294" r:id="rId18"/>
    <p:sldId id="295" r:id="rId19"/>
    <p:sldId id="285" r:id="rId20"/>
    <p:sldId id="291" r:id="rId21"/>
    <p:sldId id="292" r:id="rId22"/>
    <p:sldId id="293" r:id="rId23"/>
    <p:sldId id="286" r:id="rId24"/>
    <p:sldId id="288" r:id="rId25"/>
    <p:sldId id="289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11" r:id="rId35"/>
    <p:sldId id="305" r:id="rId36"/>
    <p:sldId id="306" r:id="rId37"/>
    <p:sldId id="307" r:id="rId38"/>
    <p:sldId id="308" r:id="rId39"/>
    <p:sldId id="312" r:id="rId40"/>
    <p:sldId id="313" r:id="rId41"/>
    <p:sldId id="319" r:id="rId42"/>
    <p:sldId id="320" r:id="rId43"/>
    <p:sldId id="321" r:id="rId4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80760" autoAdjust="0"/>
  </p:normalViewPr>
  <p:slideViewPr>
    <p:cSldViewPr snapToGrid="0">
      <p:cViewPr varScale="1">
        <p:scale>
          <a:sx n="98" d="100"/>
          <a:sy n="98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044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900" dirty="0"/>
              <a:t>詳細は以下の論文を参照</a:t>
            </a:r>
            <a:r>
              <a:rPr lang="en-US" altLang="ja-JP" sz="1900" dirty="0"/>
              <a:t/>
            </a:r>
            <a:br>
              <a:rPr lang="en-US" altLang="ja-JP" sz="1900" dirty="0"/>
            </a:br>
            <a:r>
              <a:rPr lang="en-US" altLang="ja-JP" sz="1300" dirty="0"/>
              <a:t>[Paul E. </a:t>
            </a:r>
            <a:r>
              <a:rPr lang="en-US" altLang="ja-JP" sz="1300" dirty="0" err="1"/>
              <a:t>Debevec</a:t>
            </a:r>
            <a:r>
              <a:rPr lang="en-US" altLang="ja-JP" sz="1300" dirty="0"/>
              <a:t> </a:t>
            </a:r>
            <a:r>
              <a:rPr lang="en-US" altLang="ja-JP" sz="1300" dirty="0" err="1"/>
              <a:t>Jitendra</a:t>
            </a:r>
            <a:r>
              <a:rPr lang="en-US" altLang="ja-JP" sz="1300" dirty="0"/>
              <a:t> Malik, Recovering High Dynamic Range Radiance Maps from Photographs]</a:t>
            </a:r>
          </a:p>
          <a:p>
            <a:endParaRPr lang="en-US" altLang="ja-JP" sz="1300" dirty="0"/>
          </a:p>
          <a:p>
            <a:r>
              <a:rPr lang="en-US" altLang="ja-JP" sz="1300" dirty="0"/>
              <a:t>TODO</a:t>
            </a:r>
            <a:r>
              <a:rPr lang="ja-JP" altLang="en-US" sz="1300" dirty="0"/>
              <a:t>久しぶりなので論文を読んでおく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02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42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72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0-1: f(1/2)</a:t>
            </a:r>
            <a:r>
              <a:rPr kumimoji="1" lang="en-US" altLang="ja-JP" baseline="0" dirty="0" smtClean="0"/>
              <a:t> = 2.25 - 2</a:t>
            </a:r>
            <a:endParaRPr kumimoji="1" lang="en-US" altLang="ja-JP" dirty="0" smtClean="0"/>
          </a:p>
          <a:p>
            <a:r>
              <a:rPr kumimoji="1" lang="en-US" altLang="ja-JP" dirty="0" smtClean="0"/>
              <a:t>1-2: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f(3/2) = </a:t>
            </a:r>
            <a:r>
              <a:rPr kumimoji="1" lang="en-US" altLang="ja-JP" baseline="0" dirty="0" smtClean="0"/>
              <a:t>5.25 –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5</a:t>
            </a:r>
            <a:endParaRPr kumimoji="1" lang="en-US" altLang="ja-JP" dirty="0" smtClean="0"/>
          </a:p>
          <a:p>
            <a:r>
              <a:rPr kumimoji="1" lang="en-US" altLang="ja-JP" dirty="0" smtClean="0"/>
              <a:t>2-3: f(5/2) = 6.25 - 6</a:t>
            </a:r>
          </a:p>
          <a:p>
            <a:r>
              <a:rPr kumimoji="1" lang="en-US" altLang="ja-JP" dirty="0" smtClean="0"/>
              <a:t>3-4: f(7/2) =</a:t>
            </a:r>
            <a:r>
              <a:rPr kumimoji="1" lang="en-US" altLang="ja-JP" baseline="0" dirty="0" smtClean="0"/>
              <a:t> 5.25 - 5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dirty="0" smtClean="0"/>
              <a:t>4-5: f(9/2) = </a:t>
            </a:r>
            <a:r>
              <a:rPr kumimoji="1" lang="en-US" altLang="ja-JP" baseline="0" dirty="0" smtClean="0"/>
              <a:t>2.25 - 2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49-42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61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540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.</a:t>
            </a:r>
            <a:r>
              <a:rPr kumimoji="1" lang="en-US" altLang="ja-JP" dirty="0" err="1" smtClean="0"/>
              <a:t>hdr</a:t>
            </a:r>
            <a:endParaRPr kumimoji="1" lang="en-US" altLang="ja-JP" dirty="0" smtClean="0"/>
          </a:p>
          <a:p>
            <a:r>
              <a:rPr kumimoji="1" lang="ja-JP" altLang="en-US" dirty="0" smtClean="0"/>
              <a:t>１画素の</a:t>
            </a:r>
            <a:r>
              <a:rPr kumimoji="1" lang="en-US" altLang="ja-JP" dirty="0" smtClean="0"/>
              <a:t>RGBK </a:t>
            </a:r>
            <a:r>
              <a:rPr kumimoji="1" lang="ja-JP" altLang="en-US" dirty="0" smtClean="0"/>
              <a:t>各</a:t>
            </a:r>
            <a:r>
              <a:rPr kumimoji="1" lang="en-US" altLang="ja-JP" dirty="0" smtClean="0"/>
              <a:t>8bit</a:t>
            </a:r>
          </a:p>
          <a:p>
            <a:r>
              <a:rPr kumimoji="1" lang="en-US" altLang="ja-JP" baseline="0" dirty="0" smtClean="0"/>
              <a:t>r = R * 2^(k-128)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baseline="0" dirty="0" smtClean="0"/>
              <a:t>g = G * 2^(k-128)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baseline="0" dirty="0" smtClean="0"/>
              <a:t>b = B * 2^(k-128)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048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lang="en-US" altLang="ja-JP" dirty="0" smtClean="0"/>
              <a:t>HDRI</a:t>
            </a:r>
            <a:r>
              <a:rPr lang="ja-JP" altLang="en-US" dirty="0" smtClean="0"/>
              <a:t>の画像フォーマットで最も広く用いられているものはおそらく</a:t>
            </a:r>
            <a:r>
              <a:rPr lang="en-US" altLang="ja-JP" dirty="0" smtClean="0"/>
              <a:t>Radiance</a:t>
            </a:r>
            <a:r>
              <a:rPr lang="ja-JP" altLang="en-US" dirty="0" smtClean="0"/>
              <a:t>の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hdr</a:t>
            </a:r>
            <a:r>
              <a:rPr lang="ja-JP" altLang="en-US" dirty="0" smtClean="0"/>
              <a:t>でしょう。これは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と指数部</a:t>
            </a:r>
            <a:r>
              <a:rPr lang="en-US" altLang="ja-JP" dirty="0" smtClean="0"/>
              <a:t>(Exponent)</a:t>
            </a:r>
            <a:r>
              <a:rPr lang="ja-JP" altLang="en-US" dirty="0" smtClean="0"/>
              <a:t>を</a:t>
            </a:r>
            <a:r>
              <a:rPr lang="en-US" altLang="ja-JP" dirty="0" smtClean="0"/>
              <a:t>1 </a:t>
            </a:r>
            <a:r>
              <a:rPr lang="ja-JP" altLang="en-US" dirty="0" smtClean="0"/>
              <a:t>画素あたりそれぞれ整数で</a:t>
            </a:r>
            <a:r>
              <a:rPr lang="en-US" altLang="ja-JP" dirty="0" smtClean="0"/>
              <a:t>8</a:t>
            </a:r>
            <a:r>
              <a:rPr lang="ja-JP" altLang="en-US" dirty="0" smtClean="0"/>
              <a:t>ビット、合計</a:t>
            </a:r>
            <a:r>
              <a:rPr lang="en-US" altLang="ja-JP" dirty="0" smtClean="0"/>
              <a:t>32</a:t>
            </a:r>
            <a:r>
              <a:rPr lang="ja-JP" altLang="en-US" dirty="0" smtClean="0"/>
              <a:t>ビットで表現する形式です。各画素データはランレングス符号化によって圧縮されています。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の代わりに </a:t>
            </a:r>
            <a:r>
              <a:rPr lang="en-US" altLang="ja-JP" dirty="0" smtClean="0"/>
              <a:t>XYZ</a:t>
            </a:r>
            <a:r>
              <a:rPr lang="ja-JP" altLang="en-US" dirty="0" smtClean="0"/>
              <a:t>を用いるオプションもあります。</a:t>
            </a:r>
            <a:br>
              <a:rPr lang="ja-JP" altLang="en-US" dirty="0" smtClean="0"/>
            </a:br>
            <a:r>
              <a:rPr lang="ja-JP" altLang="en-US" dirty="0" smtClean="0"/>
              <a:t>その次によく使われるのは多分</a:t>
            </a:r>
            <a:r>
              <a:rPr lang="en-US" altLang="ja-JP" dirty="0" smtClean="0"/>
              <a:t>OPENEXR</a:t>
            </a:r>
            <a:r>
              <a:rPr lang="ja-JP" altLang="en-US" dirty="0" smtClean="0"/>
              <a:t>フォーマット</a:t>
            </a:r>
            <a:r>
              <a:rPr lang="en-US" altLang="ja-JP" dirty="0" smtClean="0"/>
              <a:t>(.</a:t>
            </a:r>
            <a:r>
              <a:rPr lang="en-US" altLang="ja-JP" dirty="0" err="1" smtClean="0"/>
              <a:t>exr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でしょう。これは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それぞれに</a:t>
            </a:r>
            <a:r>
              <a:rPr lang="en-US" altLang="ja-JP" dirty="0" smtClean="0"/>
              <a:t>16</a:t>
            </a:r>
            <a:r>
              <a:rPr lang="ja-JP" altLang="en-US" dirty="0" smtClean="0"/>
              <a:t>ビットが割り当てられており、符号に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ビッ ト、指数に</a:t>
            </a:r>
            <a:r>
              <a:rPr lang="en-US" altLang="ja-JP" dirty="0" smtClean="0"/>
              <a:t>5</a:t>
            </a:r>
            <a:r>
              <a:rPr lang="ja-JP" altLang="en-US" dirty="0" smtClean="0"/>
              <a:t>ビット、仮数に</a:t>
            </a:r>
            <a:r>
              <a:rPr lang="en-US" altLang="ja-JP" dirty="0" smtClean="0"/>
              <a:t>10</a:t>
            </a:r>
            <a:r>
              <a:rPr lang="ja-JP" altLang="en-US" dirty="0" smtClean="0"/>
              <a:t>ビットが割り当てられます。</a:t>
            </a:r>
            <a:r>
              <a:rPr lang="en-US" altLang="ja-JP" dirty="0" smtClean="0"/>
              <a:t>IEEE</a:t>
            </a:r>
            <a:r>
              <a:rPr lang="ja-JP" altLang="en-US" dirty="0" smtClean="0"/>
              <a:t>　</a:t>
            </a:r>
            <a:r>
              <a:rPr lang="en-US" altLang="ja-JP" dirty="0" smtClean="0"/>
              <a:t>Float</a:t>
            </a:r>
            <a:r>
              <a:rPr lang="ja-JP" altLang="en-US" dirty="0" smtClean="0"/>
              <a:t>と同じようなかんじです。この他にも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それぞれ</a:t>
            </a:r>
            <a:r>
              <a:rPr lang="en-US" altLang="ja-JP" dirty="0" smtClean="0"/>
              <a:t>32</a:t>
            </a:r>
            <a:r>
              <a:rPr lang="ja-JP" altLang="en-US" dirty="0" smtClean="0"/>
              <a:t>ビットや</a:t>
            </a:r>
            <a:r>
              <a:rPr lang="en-US" altLang="ja-JP" dirty="0" smtClean="0"/>
              <a:t>24</a:t>
            </a:r>
            <a:r>
              <a:rPr lang="ja-JP" altLang="en-US" dirty="0" smtClean="0"/>
              <a:t>ビッ トのバージョンもあるようです。</a:t>
            </a:r>
            <a:endParaRPr lang="en-US" altLang="ja-JP" dirty="0" smtClean="0"/>
          </a:p>
          <a:p>
            <a:r>
              <a:rPr kumimoji="1" lang="en-US" altLang="ja-JP" dirty="0" smtClean="0"/>
              <a:t>http://vig.is.env.kitakyu-u.ac.jp/Japanese/tutorial/hdri.html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542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34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gif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3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stanford.edu/~boas/science/pub_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280.png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12" Type="http://schemas.openxmlformats.org/officeDocument/2006/relationships/image" Target="../media/image270.png"/><Relationship Id="rId2" Type="http://schemas.openxmlformats.org/officeDocument/2006/relationships/image" Target="../media/image491.png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260.png"/><Relationship Id="rId5" Type="http://schemas.openxmlformats.org/officeDocument/2006/relationships/image" Target="../media/image510.png"/><Relationship Id="rId15" Type="http://schemas.microsoft.com/office/2007/relationships/hdphoto" Target="../media/hdphoto7.wdp"/><Relationship Id="rId10" Type="http://schemas.openxmlformats.org/officeDocument/2006/relationships/image" Target="../media/image250.png"/><Relationship Id="rId4" Type="http://schemas.microsoft.com/office/2007/relationships/hdphoto" Target="../media/hdphoto6.wdp"/><Relationship Id="rId9" Type="http://schemas.openxmlformats.org/officeDocument/2006/relationships/image" Target="../media/image73.jpeg"/><Relationship Id="rId1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9.jpeg"/><Relationship Id="rId7" Type="http://schemas.openxmlformats.org/officeDocument/2006/relationships/image" Target="../media/image33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10.png"/><Relationship Id="rId4" Type="http://schemas.microsoft.com/office/2007/relationships/hdphoto" Target="../media/hdphoto6.wdp"/><Relationship Id="rId9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79.jpeg"/><Relationship Id="rId18" Type="http://schemas.openxmlformats.org/officeDocument/2006/relationships/image" Target="../media/image480.png"/><Relationship Id="rId3" Type="http://schemas.openxmlformats.org/officeDocument/2006/relationships/image" Target="../media/image590.png"/><Relationship Id="rId7" Type="http://schemas.openxmlformats.org/officeDocument/2006/relationships/image" Target="../media/image610.png"/><Relationship Id="rId12" Type="http://schemas.openxmlformats.org/officeDocument/2006/relationships/image" Target="../media/image78.jpe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77.jpeg"/><Relationship Id="rId5" Type="http://schemas.microsoft.com/office/2007/relationships/hdphoto" Target="../media/hdphoto8.wdp"/><Relationship Id="rId15" Type="http://schemas.openxmlformats.org/officeDocument/2006/relationships/image" Target="../media/image81.png"/><Relationship Id="rId10" Type="http://schemas.openxmlformats.org/officeDocument/2006/relationships/image" Target="../media/image640.png"/><Relationship Id="rId19" Type="http://schemas.openxmlformats.org/officeDocument/2006/relationships/image" Target="../media/image490.png"/><Relationship Id="rId4" Type="http://schemas.openxmlformats.org/officeDocument/2006/relationships/image" Target="../media/image76.jpeg"/><Relationship Id="rId9" Type="http://schemas.openxmlformats.org/officeDocument/2006/relationships/image" Target="../media/image630.png"/><Relationship Id="rId1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0.jpeg"/><Relationship Id="rId3" Type="http://schemas.openxmlformats.org/officeDocument/2006/relationships/image" Target="../media/image76.jpeg"/><Relationship Id="rId7" Type="http://schemas.openxmlformats.org/officeDocument/2006/relationships/image" Target="../media/image620.png"/><Relationship Id="rId12" Type="http://schemas.openxmlformats.org/officeDocument/2006/relationships/image" Target="../media/image79.jpe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78.jpeg"/><Relationship Id="rId5" Type="http://schemas.openxmlformats.org/officeDocument/2006/relationships/image" Target="../media/image380.png"/><Relationship Id="rId10" Type="http://schemas.openxmlformats.org/officeDocument/2006/relationships/image" Target="../media/image77.jpeg"/><Relationship Id="rId4" Type="http://schemas.microsoft.com/office/2007/relationships/hdphoto" Target="../media/hdphoto8.wdp"/><Relationship Id="rId9" Type="http://schemas.openxmlformats.org/officeDocument/2006/relationships/image" Target="../media/image640.png"/><Relationship Id="rId1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kashiijiri.com/clas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7626969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イントロダクション</a:t>
            </a:r>
            <a:r>
              <a:rPr lang="en-US" altLang="ja-JP" sz="3600" dirty="0"/>
              <a:t>1 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479612"/>
            <a:ext cx="10304102" cy="537838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到達</a:t>
            </a:r>
            <a:r>
              <a:rPr lang="ja-JP" altLang="en-US" dirty="0"/>
              <a:t>目標</a:t>
            </a:r>
            <a:endParaRPr lang="en-US" altLang="ja-JP" dirty="0" smtClean="0"/>
          </a:p>
          <a:p>
            <a:r>
              <a:rPr lang="ja-JP" altLang="en-US" sz="2400" dirty="0"/>
              <a:t>デジタル画像</a:t>
            </a:r>
            <a:r>
              <a:rPr lang="ja-JP" altLang="en-US" sz="2400" dirty="0" smtClean="0"/>
              <a:t>のデータ</a:t>
            </a:r>
            <a:r>
              <a:rPr lang="ja-JP" altLang="en-US" sz="2400" dirty="0"/>
              <a:t>形式に関する基礎的な用語を正しく利用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r>
              <a:rPr lang="ja-JP" altLang="en-US" sz="2400" dirty="0" smtClean="0"/>
              <a:t>ラスタ画像・ベクタ画像・量子化・標本化・階調数・エイリアシング・ダイナミックレンジ・</a:t>
            </a:r>
            <a:r>
              <a:rPr lang="en-US" altLang="ja-JP" sz="2400" dirty="0" smtClean="0"/>
              <a:t>HDRI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Contents</a:t>
            </a:r>
            <a:endParaRPr lang="en-US" altLang="ja-JP" dirty="0"/>
          </a:p>
          <a:p>
            <a:r>
              <a:rPr lang="ja-JP" altLang="en-US" sz="2400" dirty="0" smtClean="0"/>
              <a:t>ラスタ画像とベクター画像</a:t>
            </a:r>
            <a:endParaRPr lang="en-US" altLang="ja-JP" sz="2400" dirty="0" smtClean="0"/>
          </a:p>
          <a:p>
            <a:r>
              <a:rPr lang="ja-JP" altLang="en-US" sz="2400" dirty="0"/>
              <a:t>量子化と</a:t>
            </a:r>
            <a:r>
              <a:rPr lang="ja-JP" altLang="en-US" sz="2400" dirty="0" smtClean="0"/>
              <a:t>標本化</a:t>
            </a:r>
            <a:endParaRPr lang="en-US" altLang="ja-JP" sz="2400" dirty="0" smtClean="0"/>
          </a:p>
          <a:p>
            <a:r>
              <a:rPr lang="ja-JP" altLang="en-US" sz="2400" dirty="0" smtClean="0"/>
              <a:t>階調数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HDRI</a:t>
            </a:r>
            <a:r>
              <a:rPr kumimoji="1" lang="ja-JP" altLang="en-US" sz="2400" dirty="0" smtClean="0"/>
              <a:t>合成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自己紹介（おまけ）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ja-JP" kern="0" dirty="0">
                <a:solidFill>
                  <a:sysClr val="windowText" lastClr="000000"/>
                </a:solidFill>
              </a:rPr>
              <a:t>Vector Graphics </a:t>
            </a:r>
            <a:r>
              <a:rPr kumimoji="0" lang="ja-JP" altLang="en-US" kern="0" dirty="0">
                <a:solidFill>
                  <a:sysClr val="windowText" lastClr="000000"/>
                </a:solidFill>
              </a:rPr>
              <a:t>と 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Raster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Graphics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5790" y="4206964"/>
            <a:ext cx="5185578" cy="2073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Graphics</a:t>
            </a:r>
            <a:endParaRPr kumimoji="1" lang="en-US" altLang="ja-JP" sz="32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画像を数式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スプライン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で表現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計算機で描いた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イラスト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wmf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cdr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cgm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dfx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679284" y="4206963"/>
            <a:ext cx="4936100" cy="194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28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 Graphics</a:t>
            </a: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画像をグリッド状の画素で表現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/CT/MRI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等の観察画像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jpg/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png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/bmp/gif/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tif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713" y="6457890"/>
            <a:ext cx="5571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両者を含む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df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DjVu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eps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pict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ps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swf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xaml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 descr="C:\Users\takashi\AppData\Local\Microsoft\Windows\Temporary Internet Files\Content.IE5\6YMQAJHN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64" y="2573499"/>
            <a:ext cx="1173030" cy="9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16" y="2573499"/>
            <a:ext cx="1198836" cy="96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8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ja-JP" kern="0" dirty="0">
                <a:solidFill>
                  <a:sysClr val="windowText" lastClr="000000"/>
                </a:solidFill>
              </a:rPr>
              <a:t>Vector Graphics </a:t>
            </a:r>
            <a:r>
              <a:rPr kumimoji="0" lang="ja-JP" altLang="en-US" kern="0" dirty="0">
                <a:solidFill>
                  <a:sysClr val="windowText" lastClr="000000"/>
                </a:solidFill>
              </a:rPr>
              <a:t>と 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Raster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Graphics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5790" y="4206964"/>
            <a:ext cx="5185578" cy="2073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Graphics</a:t>
            </a:r>
            <a:endParaRPr kumimoji="1" lang="en-US" altLang="ja-JP" sz="32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/>
              <a:t>制御点のみを保持するため　　　　　　　データが小さい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拡大しても輪郭がスムース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計算機で描いたイラストに</a:t>
            </a:r>
            <a:r>
              <a:rPr lang="ja-JP" altLang="en-US" sz="2400" dirty="0" smtClean="0"/>
              <a:t>向く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679284" y="4206963"/>
            <a:ext cx="4936100" cy="26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28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 Graphics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画素情報を保持するため　　　　　　　　データが大きい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拡大したらギザギザ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風景など自然の画像に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向く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4" descr="C:\Users\takashi\AppData\Local\Microsoft\Windows\Temporary Internet Files\Content.IE5\6YMQAJHN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36" y="1253208"/>
            <a:ext cx="3628072" cy="298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/>
        </p:blipFill>
        <p:spPr bwMode="auto">
          <a:xfrm>
            <a:off x="7198991" y="1168138"/>
            <a:ext cx="3678560" cy="298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0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12726"/>
            <a:ext cx="11708780" cy="733270"/>
          </a:xfrm>
        </p:spPr>
        <p:txBody>
          <a:bodyPr/>
          <a:lstStyle/>
          <a:p>
            <a:pPr algn="ctr"/>
            <a:r>
              <a:rPr lang="en-US" altLang="ja-JP" dirty="0"/>
              <a:t>Raster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Vector </a:t>
            </a:r>
            <a:r>
              <a:rPr lang="ja-JP" altLang="en-US" dirty="0"/>
              <a:t>変換 （</a:t>
            </a:r>
            <a:r>
              <a:rPr lang="en-US" altLang="ja-JP" dirty="0"/>
              <a:t>Vectorization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6496" y="4810083"/>
            <a:ext cx="7906196" cy="1673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Gradient mesh </a:t>
            </a: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Adobe Photoshop </a:t>
            </a: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altLang="ja-JP" sz="26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課題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写真等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image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に変換したい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方法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: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画像の特徴線に沿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う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メッシュを構築し頂点に色情報を保持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 各パッチ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（四角形）で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頂点の色を滑らかに混ぜる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619846" y="1222123"/>
            <a:ext cx="8882255" cy="3504622"/>
            <a:chOff x="756246" y="1409787"/>
            <a:chExt cx="8420260" cy="33223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46" y="1409787"/>
              <a:ext cx="2232248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789236" y="4352823"/>
              <a:ext cx="1777658" cy="37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Raster Image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081870" y="4352823"/>
              <a:ext cx="5094636" cy="37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Vector image (Mesh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構造 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+ 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cell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の色情報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94" y="1409787"/>
              <a:ext cx="2086352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右矢印 8"/>
            <p:cNvSpPr/>
            <p:nvPr/>
          </p:nvSpPr>
          <p:spPr>
            <a:xfrm>
              <a:off x="3349774" y="2733879"/>
              <a:ext cx="648072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336" y="1409788"/>
              <a:ext cx="2089997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正方形/長方形 11"/>
          <p:cNvSpPr/>
          <p:nvPr/>
        </p:nvSpPr>
        <p:spPr>
          <a:xfrm>
            <a:off x="3648075" y="6564037"/>
            <a:ext cx="8543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の出典 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[Jian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Sun et. al. Image vectorization using optimized gradient meshes, TOG 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2007]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04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/>
              <a:t>標本化と量子化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7281" y="1483181"/>
            <a:ext cx="9993314" cy="2661555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デジタル画像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離散値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画素）が格子状に並んだデータ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アナログ情報から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デジタル画像を取得するとき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itchFamily="2" charset="2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空間の離散化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値の離散化 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の必要がある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704816" y="6550223"/>
            <a:ext cx="448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の出典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[©2017 Takashi Ijiri, 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エルサレムで撮影した猫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kumimoji="1" lang="en-US" altLang="ja-JP" sz="12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9" y="3775738"/>
            <a:ext cx="3584575" cy="2686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5117" b="8681"/>
          <a:stretch/>
        </p:blipFill>
        <p:spPr>
          <a:xfrm>
            <a:off x="7986712" y="3752850"/>
            <a:ext cx="4033838" cy="2695575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019448" y="3472726"/>
            <a:ext cx="448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拡大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すると画素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(pixel)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が見える</a:t>
            </a:r>
            <a:endParaRPr kumimoji="1" lang="en-US" altLang="ja-JP" sz="14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496050" y="4567238"/>
            <a:ext cx="139700" cy="163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0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グループ化 110"/>
          <p:cNvGrpSpPr/>
          <p:nvPr/>
        </p:nvGrpSpPr>
        <p:grpSpPr>
          <a:xfrm>
            <a:off x="728820" y="1335232"/>
            <a:ext cx="3475024" cy="2314911"/>
            <a:chOff x="-12700" y="1083154"/>
            <a:chExt cx="3475024" cy="2314911"/>
          </a:xfrm>
        </p:grpSpPr>
        <p:sp>
          <p:nvSpPr>
            <p:cNvPr id="112" name="テキスト ボックス 111"/>
            <p:cNvSpPr txBox="1"/>
            <p:nvPr/>
          </p:nvSpPr>
          <p:spPr>
            <a:xfrm>
              <a:off x="935091" y="1083154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アナログ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データ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13" name="グループ化 112"/>
            <p:cNvGrpSpPr/>
            <p:nvPr/>
          </p:nvGrpSpPr>
          <p:grpSpPr>
            <a:xfrm>
              <a:off x="459532" y="1307555"/>
              <a:ext cx="2997576" cy="1706206"/>
              <a:chOff x="734786" y="1551214"/>
              <a:chExt cx="3657600" cy="2081893"/>
            </a:xfrm>
          </p:grpSpPr>
          <p:grpSp>
            <p:nvGrpSpPr>
              <p:cNvPr id="116" name="グループ化 115"/>
              <p:cNvGrpSpPr/>
              <p:nvPr/>
            </p:nvGrpSpPr>
            <p:grpSpPr>
              <a:xfrm>
                <a:off x="734786" y="1551214"/>
                <a:ext cx="3657600" cy="2081893"/>
                <a:chOff x="734786" y="1551214"/>
                <a:chExt cx="3657600" cy="2081893"/>
              </a:xfrm>
            </p:grpSpPr>
            <p:cxnSp>
              <p:nvCxnSpPr>
                <p:cNvPr id="118" name="直線矢印コネクタ 117"/>
                <p:cNvCxnSpPr/>
                <p:nvPr/>
              </p:nvCxnSpPr>
              <p:spPr>
                <a:xfrm>
                  <a:off x="734786" y="3633107"/>
                  <a:ext cx="3657600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矢印コネクタ 118"/>
                <p:cNvCxnSpPr/>
                <p:nvPr/>
              </p:nvCxnSpPr>
              <p:spPr>
                <a:xfrm flipV="1">
                  <a:off x="734786" y="1551214"/>
                  <a:ext cx="0" cy="208189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フリーフォーム 116"/>
              <p:cNvSpPr/>
              <p:nvPr/>
            </p:nvSpPr>
            <p:spPr>
              <a:xfrm>
                <a:off x="734786" y="1836964"/>
                <a:ext cx="3372213" cy="1714500"/>
              </a:xfrm>
              <a:custGeom>
                <a:avLst/>
                <a:gdLst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53443" h="1714500">
                    <a:moveTo>
                      <a:pt x="0" y="1714500"/>
                    </a:moveTo>
                    <a:cubicBezTo>
                      <a:pt x="794657" y="1714500"/>
                      <a:pt x="1050471" y="0"/>
                      <a:pt x="1494064" y="0"/>
                    </a:cubicBezTo>
                    <a:cubicBezTo>
                      <a:pt x="1937657" y="0"/>
                      <a:pt x="2944586" y="775607"/>
                      <a:pt x="3053443" y="1714500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14" name="テキスト ボックス 113"/>
            <p:cNvSpPr txBox="1"/>
            <p:nvPr/>
          </p:nvSpPr>
          <p:spPr>
            <a:xfrm>
              <a:off x="2689355" y="3028733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位置</a:t>
              </a:r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-12700" y="1503639"/>
              <a:ext cx="4154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0" name="グループ化 119"/>
          <p:cNvGrpSpPr/>
          <p:nvPr/>
        </p:nvGrpSpPr>
        <p:grpSpPr>
          <a:xfrm>
            <a:off x="5978111" y="4079255"/>
            <a:ext cx="3575648" cy="2103677"/>
            <a:chOff x="5362594" y="1551214"/>
            <a:chExt cx="4362960" cy="2566878"/>
          </a:xfrm>
        </p:grpSpPr>
        <p:grpSp>
          <p:nvGrpSpPr>
            <p:cNvPr id="121" name="グループ化 120"/>
            <p:cNvGrpSpPr/>
            <p:nvPr/>
          </p:nvGrpSpPr>
          <p:grpSpPr>
            <a:xfrm>
              <a:off x="5362594" y="1551214"/>
              <a:ext cx="4362960" cy="2566878"/>
              <a:chOff x="973474" y="1551214"/>
              <a:chExt cx="4362960" cy="2566878"/>
            </a:xfrm>
          </p:grpSpPr>
          <p:sp>
            <p:nvSpPr>
              <p:cNvPr id="128" name="正方形/長方形 127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142" name="グループ化 141"/>
              <p:cNvGrpSpPr/>
              <p:nvPr/>
            </p:nvGrpSpPr>
            <p:grpSpPr>
              <a:xfrm>
                <a:off x="973474" y="1551214"/>
                <a:ext cx="4362960" cy="2566878"/>
                <a:chOff x="29426" y="1551214"/>
                <a:chExt cx="4362960" cy="2566878"/>
              </a:xfrm>
            </p:grpSpPr>
            <p:grpSp>
              <p:nvGrpSpPr>
                <p:cNvPr id="159" name="グループ化 15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67" name="直線矢印コネクタ 166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線矢印コネクタ 167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テキスト ボックス 159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1" name="テキスト ボックス 160"/>
                <p:cNvSpPr txBox="1"/>
                <p:nvPr/>
              </p:nvSpPr>
              <p:spPr>
                <a:xfrm>
                  <a:off x="29426" y="1580484"/>
                  <a:ext cx="506985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値</a:t>
                  </a:r>
                  <a:endPara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2" name="テキスト ボックス 161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3" name="テキスト ボックス 162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4" name="テキスト ボックス 163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5" name="テキスト ボックス 164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6" name="テキスト ボックス 165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43" name="グループ化 142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144" name="直線コネクタ 143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コネクタ 151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コネクタ 152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コネクタ 153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コネクタ 154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コネクタ 155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コネクタ 156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コネクタ 157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グループ化 121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123" name="直線コネクタ 122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コネクタ 126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グループ化 168"/>
          <p:cNvGrpSpPr/>
          <p:nvPr/>
        </p:nvGrpSpPr>
        <p:grpSpPr>
          <a:xfrm>
            <a:off x="789780" y="4079255"/>
            <a:ext cx="3523690" cy="2103677"/>
            <a:chOff x="-12700" y="4026778"/>
            <a:chExt cx="3523690" cy="2103677"/>
          </a:xfrm>
        </p:grpSpPr>
        <p:sp>
          <p:nvSpPr>
            <p:cNvPr id="170" name="正方形/長方形 16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4" name="グループ化 183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07" name="直線矢印コネクタ 206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矢印コネクタ 207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テキスト ボックス 184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-12700" y="42228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7" name="グループ化 186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192" name="直線コネクタ 191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テキスト ボックス 187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9" name="テキスト ボックス 188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09" name="下矢印 208"/>
          <p:cNvSpPr/>
          <p:nvPr/>
        </p:nvSpPr>
        <p:spPr>
          <a:xfrm>
            <a:off x="1788464" y="3543463"/>
            <a:ext cx="520700" cy="54610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0" name="テキスト ボックス 209"/>
          <p:cNvSpPr txBox="1"/>
          <p:nvPr/>
        </p:nvSpPr>
        <p:spPr>
          <a:xfrm>
            <a:off x="2257038" y="35768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1" name="下矢印 210"/>
          <p:cNvSpPr/>
          <p:nvPr/>
        </p:nvSpPr>
        <p:spPr>
          <a:xfrm rot="16200000">
            <a:off x="4967835" y="4666622"/>
            <a:ext cx="520700" cy="87838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2" name="テキスト ボックス 211"/>
          <p:cNvSpPr txBox="1"/>
          <p:nvPr/>
        </p:nvSpPr>
        <p:spPr>
          <a:xfrm>
            <a:off x="4788995" y="4536901"/>
            <a:ext cx="861774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3" name="正方形/長方形 212"/>
          <p:cNvSpPr/>
          <p:nvPr/>
        </p:nvSpPr>
        <p:spPr>
          <a:xfrm>
            <a:off x="5656482" y="1440848"/>
            <a:ext cx="72848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(sampling):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離散化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等間隔の標本点を画素と呼ぶ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(quantization):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離散化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画素が保持する値の数を階調数と呼ぶ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4" name="テキスト ボックス 213"/>
          <p:cNvSpPr txBox="1"/>
          <p:nvPr/>
        </p:nvSpPr>
        <p:spPr>
          <a:xfrm>
            <a:off x="8436978" y="3819465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デジタルデータ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/>
              <a:t>標本化と量子化</a:t>
            </a:r>
            <a:endParaRPr kumimoji="1" lang="ja-JP" altLang="en-US" dirty="0"/>
          </a:p>
        </p:txBody>
      </p:sp>
      <p:sp>
        <p:nvSpPr>
          <p:cNvPr id="218" name="テキスト ボックス 217"/>
          <p:cNvSpPr txBox="1"/>
          <p:nvPr/>
        </p:nvSpPr>
        <p:spPr>
          <a:xfrm>
            <a:off x="753478" y="610546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標本点の間隔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標本化間隔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の場合，標本点が画素に対応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9" name="テキスト ボックス 218"/>
          <p:cNvSpPr txBox="1"/>
          <p:nvPr/>
        </p:nvSpPr>
        <p:spPr>
          <a:xfrm>
            <a:off x="6150978" y="6308665"/>
            <a:ext cx="431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各画素がとる値の数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2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352426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練習 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関数の標本化・量子化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83220" y="1433287"/>
                <a:ext cx="10998819" cy="161652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 dirty="0" smtClean="0">
                    <a:solidFill>
                      <a:schemeClr val="tx1"/>
                    </a:solidFill>
                  </a:rPr>
                  <a:t>を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標本化間隔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1</a:t>
                </a:r>
                <a:r>
                  <a:rPr lang="ja-JP" altLang="en-US" sz="2000" dirty="0" err="1" smtClean="0">
                    <a:solidFill>
                      <a:schemeClr val="tx1"/>
                    </a:solidFill>
                  </a:rPr>
                  <a:t>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量子化レベル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8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で標本化・量子化せよ．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ただし，定義域は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0, 5</m:t>
                        </m:r>
                      </m:e>
                    </m:d>
                  </m:oMath>
                </a14:m>
                <a:r>
                  <a:rPr lang="ja-JP" altLang="en-US" sz="2000" dirty="0" err="1" smtClean="0">
                    <a:solidFill>
                      <a:schemeClr val="tx1"/>
                    </a:solidFill>
                  </a:rPr>
                  <a:t>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 量子化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の値は｛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0,1,2,3,4,5,6,7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｝とせよ．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また，関数値は画素の中心で評価し，量子化においては整数値となるよう小数点を切り捨てよ．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220" y="1433287"/>
                <a:ext cx="10998819" cy="1616528"/>
              </a:xfrm>
              <a:blipFill>
                <a:blip r:embed="rId3"/>
                <a:stretch>
                  <a:fillRect l="-554" t="-1509" r="-15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2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7752" y="365126"/>
            <a:ext cx="10752076" cy="733270"/>
          </a:xfrm>
        </p:spPr>
        <p:txBody>
          <a:bodyPr/>
          <a:lstStyle/>
          <a:p>
            <a:r>
              <a:rPr lang="ja-JP" altLang="en-US" dirty="0" smtClean="0"/>
              <a:t>標本化に伴う</a:t>
            </a:r>
            <a:r>
              <a:rPr lang="ja-JP" altLang="en-US" dirty="0"/>
              <a:t>エイリアシング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57752" y="2105723"/>
                <a:ext cx="6443148" cy="404107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b="1" dirty="0" smtClean="0"/>
                  <a:t>標本化定理</a:t>
                </a:r>
                <a:endParaRPr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/>
                  <a:t>に帯域制限された</a:t>
                </a:r>
                <a:r>
                  <a:rPr lang="ja-JP" altLang="en-US" sz="2400" dirty="0"/>
                  <a:t>アナログ</a:t>
                </a:r>
                <a:r>
                  <a:rPr lang="ja-JP" altLang="en-US" sz="2400" dirty="0" smtClean="0"/>
                  <a:t>信号は，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/>
                  <a:t>以上の周期で標本化すれば再構成可能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b="1" dirty="0" smtClean="0"/>
                  <a:t>エイリアシング</a:t>
                </a:r>
                <a:endParaRPr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標本化周期が</a:t>
                </a:r>
                <a:r>
                  <a:rPr lang="en-US" altLang="ja-JP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ja-JP" altLang="en-US" sz="2400" dirty="0" smtClean="0"/>
                  <a:t>以下のとき，元信号には含まれない偽信号</a:t>
                </a:r>
                <a:r>
                  <a:rPr kumimoji="1" lang="en-US" altLang="ja-JP" sz="2400" dirty="0" smtClean="0"/>
                  <a:t>(</a:t>
                </a:r>
                <a:r>
                  <a:rPr kumimoji="1" lang="en-US" altLang="ja-JP" sz="2400" b="1" dirty="0" smtClean="0"/>
                  <a:t>alias</a:t>
                </a:r>
                <a:r>
                  <a:rPr kumimoji="1" lang="en-US" altLang="ja-JP" sz="2400" dirty="0" smtClean="0"/>
                  <a:t>)</a:t>
                </a:r>
                <a:r>
                  <a:rPr kumimoji="1" lang="ja-JP" altLang="en-US" sz="2400" dirty="0" smtClean="0"/>
                  <a:t>が現れる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752" y="2105723"/>
                <a:ext cx="6443148" cy="4041078"/>
              </a:xfrm>
              <a:blipFill rotWithShape="0">
                <a:blip r:embed="rId2"/>
                <a:stretch>
                  <a:fillRect l="-1419" t="-1207" r="-6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515100" y="6432384"/>
            <a:ext cx="5530586" cy="425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800" dirty="0" smtClean="0"/>
              <a:t>by Maksim / CC </a:t>
            </a:r>
            <a:r>
              <a:rPr lang="en-US" altLang="ja-JP" sz="1800"/>
              <a:t>BY-SA </a:t>
            </a:r>
            <a:r>
              <a:rPr lang="en-US" altLang="ja-JP" sz="1800" smtClean="0"/>
              <a:t>3.0</a:t>
            </a:r>
            <a:endParaRPr lang="ja-JP" altLang="en-US" sz="1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0" y="1193799"/>
            <a:ext cx="4108450" cy="50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077" y="365126"/>
            <a:ext cx="10752076" cy="733270"/>
          </a:xfrm>
        </p:spPr>
        <p:txBody>
          <a:bodyPr/>
          <a:lstStyle/>
          <a:p>
            <a:r>
              <a:rPr lang="ja-JP" altLang="en-US" dirty="0" smtClean="0"/>
              <a:t>標本化に伴う</a:t>
            </a:r>
            <a:r>
              <a:rPr lang="ja-JP" altLang="en-US" dirty="0"/>
              <a:t>エイリアシング</a:t>
            </a:r>
            <a:endParaRPr kumimoji="1"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4865793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8296200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9629658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10296387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1629845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10963116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8962929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3027133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グループ化 14"/>
          <p:cNvGrpSpPr/>
          <p:nvPr/>
        </p:nvGrpSpPr>
        <p:grpSpPr>
          <a:xfrm>
            <a:off x="7629471" y="3028292"/>
            <a:ext cx="4004977" cy="1390650"/>
            <a:chOff x="4898971" y="2865626"/>
            <a:chExt cx="4004977" cy="1390650"/>
          </a:xfrm>
        </p:grpSpPr>
        <p:cxnSp>
          <p:nvCxnSpPr>
            <p:cNvPr id="16" name="直線コネクタ 15"/>
            <p:cNvCxnSpPr/>
            <p:nvPr/>
          </p:nvCxnSpPr>
          <p:spPr>
            <a:xfrm flipV="1">
              <a:off x="4898971" y="2865626"/>
              <a:ext cx="0" cy="13906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898972" y="3580178"/>
              <a:ext cx="40049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531848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615751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699654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flipV="1">
              <a:off x="741606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83557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825509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8674609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flipV="1">
              <a:off x="657703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573800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685077" y="1888193"/>
                <a:ext cx="6715709" cy="2519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200"/>
                  </a:spcBef>
                  <a:buNone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元信号が含む最大周波数が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buFont typeface="Wingdings"/>
                  <a:buChar char="à"/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itchFamily="2" charset="2"/>
                  </a:rPr>
                  <a:t>周波数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で標本化すれば元信号を復元可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altLang="ja-JP" sz="5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元信号が含む最小周期が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</a:t>
                </a:r>
                <a:r>
                  <a:rPr lang="en-US" altLang="ja-JP" sz="2400" b="1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buFont typeface="Wingdings"/>
                  <a:buChar char="à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間隔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で標本化すれば元信号を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復元可能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7" y="1888193"/>
                <a:ext cx="6715709" cy="2519859"/>
              </a:xfrm>
              <a:prstGeom prst="rect">
                <a:avLst/>
              </a:prstGeom>
              <a:blipFill rotWithShape="0">
                <a:blip r:embed="rId4"/>
                <a:stretch>
                  <a:fillRect l="-1361" t="-1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1259412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直線コネクタ 29"/>
          <p:cNvCxnSpPr>
            <a:stCxn id="29" idx="1"/>
            <a:endCxn id="29" idx="3"/>
          </p:cNvCxnSpPr>
          <p:nvPr/>
        </p:nvCxnSpPr>
        <p:spPr>
          <a:xfrm>
            <a:off x="7629471" y="1973964"/>
            <a:ext cx="40049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7629471" y="1259412"/>
            <a:ext cx="0" cy="1390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7227600" y="1631571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</a:t>
            </a:r>
            <a:endParaRPr lang="en-US" altLang="ja-JP" dirty="0" smtClean="0"/>
          </a:p>
          <a:p>
            <a:r>
              <a:rPr lang="ja-JP" altLang="en-US" dirty="0" smtClean="0"/>
              <a:t>力</a:t>
            </a:r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89950" y="3123452"/>
            <a:ext cx="4290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標</a:t>
            </a:r>
            <a:endParaRPr lang="en-US" altLang="ja-JP" dirty="0" smtClean="0"/>
          </a:p>
          <a:p>
            <a:r>
              <a:rPr lang="ja-JP" altLang="en-US" dirty="0" smtClean="0"/>
              <a:t>本</a:t>
            </a:r>
            <a:endParaRPr lang="en-US" altLang="ja-JP" dirty="0" smtClean="0"/>
          </a:p>
          <a:p>
            <a:r>
              <a:rPr lang="ja-JP" altLang="en-US" dirty="0" smtClean="0"/>
              <a:t>化</a:t>
            </a:r>
            <a:endParaRPr lang="en-US" altLang="ja-JP" dirty="0" smtClean="0"/>
          </a:p>
          <a:p>
            <a:pPr algn="ctr"/>
            <a:r>
              <a:rPr lang="en-US" altLang="ja-JP" i="1" dirty="0" smtClean="0"/>
              <a:t>2f</a:t>
            </a:r>
            <a:endParaRPr lang="ja-JP" altLang="en-US" dirty="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7629471" y="4859119"/>
            <a:ext cx="0" cy="1390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7213974" y="4954279"/>
            <a:ext cx="442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標</a:t>
            </a:r>
            <a:endParaRPr lang="en-US" altLang="ja-JP" dirty="0" smtClean="0"/>
          </a:p>
          <a:p>
            <a:r>
              <a:rPr lang="ja-JP" altLang="en-US" dirty="0" smtClean="0"/>
              <a:t>本</a:t>
            </a:r>
            <a:endParaRPr lang="en-US" altLang="ja-JP" dirty="0" smtClean="0"/>
          </a:p>
          <a:p>
            <a:r>
              <a:rPr lang="ja-JP" altLang="en-US" dirty="0" smtClean="0"/>
              <a:t>化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(2)</a:t>
            </a:r>
            <a:endParaRPr lang="ja-JP" altLang="en-US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7598190" y="3030308"/>
            <a:ext cx="3836186" cy="1402517"/>
            <a:chOff x="4867690" y="2983934"/>
            <a:chExt cx="3836186" cy="1402517"/>
          </a:xfrm>
        </p:grpSpPr>
        <p:sp>
          <p:nvSpPr>
            <p:cNvPr id="37" name="円/楕円 36"/>
            <p:cNvSpPr/>
            <p:nvPr/>
          </p:nvSpPr>
          <p:spPr>
            <a:xfrm>
              <a:off x="4867690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5286044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5710082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612824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54776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696727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38679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780630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823330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8645342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7601846" y="4886374"/>
            <a:ext cx="4057446" cy="1270829"/>
            <a:chOff x="4871346" y="4723708"/>
            <a:chExt cx="4057446" cy="1270829"/>
          </a:xfrm>
        </p:grpSpPr>
        <p:sp>
          <p:nvSpPr>
            <p:cNvPr id="48" name="円/楕円 47"/>
            <p:cNvSpPr/>
            <p:nvPr/>
          </p:nvSpPr>
          <p:spPr>
            <a:xfrm>
              <a:off x="5530320" y="5234750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6202602" y="5936003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6866833" y="58576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7540348" y="5051169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8204037" y="4733079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8870258" y="5323388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4871346" y="4723708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正方形/長方形 54"/>
          <p:cNvSpPr/>
          <p:nvPr/>
        </p:nvSpPr>
        <p:spPr>
          <a:xfrm>
            <a:off x="685077" y="5401270"/>
            <a:ext cx="4767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より詳しくは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『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金谷健一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を参照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7632700" y="3051916"/>
            <a:ext cx="3771900" cy="1355725"/>
          </a:xfrm>
          <a:custGeom>
            <a:avLst/>
            <a:gdLst>
              <a:gd name="connsiteX0" fmla="*/ 0 w 3771900"/>
              <a:gd name="connsiteY0" fmla="*/ 9525 h 1355725"/>
              <a:gd name="connsiteX1" fmla="*/ 406400 w 3771900"/>
              <a:gd name="connsiteY1" fmla="*/ 1355725 h 1355725"/>
              <a:gd name="connsiteX2" fmla="*/ 838200 w 3771900"/>
              <a:gd name="connsiteY2" fmla="*/ 0 h 1355725"/>
              <a:gd name="connsiteX3" fmla="*/ 1250950 w 3771900"/>
              <a:gd name="connsiteY3" fmla="*/ 1349375 h 1355725"/>
              <a:gd name="connsiteX4" fmla="*/ 1676400 w 3771900"/>
              <a:gd name="connsiteY4" fmla="*/ 0 h 1355725"/>
              <a:gd name="connsiteX5" fmla="*/ 2092325 w 3771900"/>
              <a:gd name="connsiteY5" fmla="*/ 1349375 h 1355725"/>
              <a:gd name="connsiteX6" fmla="*/ 2514600 w 3771900"/>
              <a:gd name="connsiteY6" fmla="*/ 0 h 1355725"/>
              <a:gd name="connsiteX7" fmla="*/ 2940050 w 3771900"/>
              <a:gd name="connsiteY7" fmla="*/ 1352550 h 1355725"/>
              <a:gd name="connsiteX8" fmla="*/ 3362325 w 3771900"/>
              <a:gd name="connsiteY8" fmla="*/ 3175 h 1355725"/>
              <a:gd name="connsiteX9" fmla="*/ 3771900 w 3771900"/>
              <a:gd name="connsiteY9" fmla="*/ 135255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1900" h="1355725">
                <a:moveTo>
                  <a:pt x="0" y="9525"/>
                </a:moveTo>
                <a:lnTo>
                  <a:pt x="406400" y="1355725"/>
                </a:lnTo>
                <a:lnTo>
                  <a:pt x="838200" y="0"/>
                </a:lnTo>
                <a:lnTo>
                  <a:pt x="1250950" y="1349375"/>
                </a:lnTo>
                <a:lnTo>
                  <a:pt x="1676400" y="0"/>
                </a:lnTo>
                <a:lnTo>
                  <a:pt x="2092325" y="1349375"/>
                </a:lnTo>
                <a:lnTo>
                  <a:pt x="2514600" y="0"/>
                </a:lnTo>
                <a:lnTo>
                  <a:pt x="2940050" y="1352550"/>
                </a:lnTo>
                <a:lnTo>
                  <a:pt x="3362325" y="3175"/>
                </a:lnTo>
                <a:lnTo>
                  <a:pt x="3771900" y="13525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7626350" y="4918022"/>
            <a:ext cx="4012406" cy="1214438"/>
          </a:xfrm>
          <a:custGeom>
            <a:avLst/>
            <a:gdLst>
              <a:gd name="connsiteX0" fmla="*/ 0 w 4012406"/>
              <a:gd name="connsiteY0" fmla="*/ 0 h 1214438"/>
              <a:gd name="connsiteX1" fmla="*/ 666750 w 4012406"/>
              <a:gd name="connsiteY1" fmla="*/ 509588 h 1214438"/>
              <a:gd name="connsiteX2" fmla="*/ 1343025 w 4012406"/>
              <a:gd name="connsiteY2" fmla="*/ 1214438 h 1214438"/>
              <a:gd name="connsiteX3" fmla="*/ 2005013 w 4012406"/>
              <a:gd name="connsiteY3" fmla="*/ 1135857 h 1214438"/>
              <a:gd name="connsiteX4" fmla="*/ 2674144 w 4012406"/>
              <a:gd name="connsiteY4" fmla="*/ 323850 h 1214438"/>
              <a:gd name="connsiteX5" fmla="*/ 3338513 w 4012406"/>
              <a:gd name="connsiteY5" fmla="*/ 0 h 1214438"/>
              <a:gd name="connsiteX6" fmla="*/ 4012406 w 4012406"/>
              <a:gd name="connsiteY6" fmla="*/ 597694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2406" h="1214438">
                <a:moveTo>
                  <a:pt x="0" y="0"/>
                </a:moveTo>
                <a:lnTo>
                  <a:pt x="666750" y="509588"/>
                </a:lnTo>
                <a:lnTo>
                  <a:pt x="1343025" y="1214438"/>
                </a:lnTo>
                <a:lnTo>
                  <a:pt x="2005013" y="1135857"/>
                </a:lnTo>
                <a:lnTo>
                  <a:pt x="2674144" y="323850"/>
                </a:lnTo>
                <a:lnTo>
                  <a:pt x="3338513" y="0"/>
                </a:lnTo>
                <a:lnTo>
                  <a:pt x="4012406" y="5976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6781" y="365126"/>
            <a:ext cx="107067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量子化レベル（階調数・画素</a:t>
            </a:r>
            <a:r>
              <a:rPr lang="ja-JP" altLang="en-US" sz="4000" dirty="0"/>
              <a:t>深度・色</a:t>
            </a:r>
            <a:r>
              <a:rPr lang="ja-JP" altLang="en-US" sz="4000" dirty="0" smtClean="0"/>
              <a:t>深度）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091416" y="2166893"/>
            <a:ext cx="4868356" cy="168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量子化レベルと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各画素の色数のこと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最小値と最大値の分割数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コンテンツ プレースホルダー 2"/>
          <p:cNvSpPr txBox="1">
            <a:spLocks/>
          </p:cNvSpPr>
          <p:nvPr/>
        </p:nvSpPr>
        <p:spPr>
          <a:xfrm>
            <a:off x="7134596" y="3977016"/>
            <a:ext cx="4856926" cy="130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大きいと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微妙な色の変化を表現可能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が大きく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93210" y="1923770"/>
            <a:ext cx="5890534" cy="4533705"/>
            <a:chOff x="1839410" y="3316456"/>
            <a:chExt cx="4686281" cy="3606841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4232078" y="3507839"/>
              <a:ext cx="360040" cy="2447775"/>
              <a:chOff x="1457128" y="2420888"/>
              <a:chExt cx="360040" cy="2592288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1457128" y="4149080"/>
                <a:ext cx="360040" cy="8640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457128" y="3284984"/>
                <a:ext cx="360040" cy="8640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457128" y="2420888"/>
                <a:ext cx="360040" cy="864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9" name="正方形/長方形 8"/>
            <p:cNvSpPr/>
            <p:nvPr/>
          </p:nvSpPr>
          <p:spPr>
            <a:xfrm>
              <a:off x="2539896" y="3507343"/>
              <a:ext cx="360040" cy="2448272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chemeClr val="bg1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5613838" y="3509428"/>
              <a:ext cx="360040" cy="2446186"/>
              <a:chOff x="3343078" y="2230163"/>
              <a:chExt cx="360040" cy="2783012"/>
            </a:xfrm>
          </p:grpSpPr>
          <p:sp>
            <p:nvSpPr>
              <p:cNvPr id="11" name="正方形/長方形 10"/>
              <p:cNvSpPr/>
              <p:nvPr/>
            </p:nvSpPr>
            <p:spPr>
              <a:xfrm>
                <a:off x="3343078" y="4735942"/>
                <a:ext cx="360040" cy="277233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3343078" y="4458708"/>
                <a:ext cx="360040" cy="277233"/>
              </a:xfrm>
              <a:prstGeom prst="rect">
                <a:avLst/>
              </a:prstGeom>
              <a:solidFill>
                <a:srgbClr val="19191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3343078" y="4181475"/>
                <a:ext cx="360040" cy="277233"/>
              </a:xfrm>
              <a:prstGeom prst="rect">
                <a:avLst/>
              </a:prstGeom>
              <a:solidFill>
                <a:srgbClr val="38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3343078" y="3896811"/>
                <a:ext cx="360040" cy="277233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3343078" y="3619577"/>
                <a:ext cx="360040" cy="27723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正方形/長方形 15"/>
              <p:cNvSpPr/>
              <p:nvPr/>
            </p:nvSpPr>
            <p:spPr>
              <a:xfrm>
                <a:off x="3343078" y="3342344"/>
                <a:ext cx="360040" cy="27723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3343078" y="3064030"/>
                <a:ext cx="360040" cy="277233"/>
              </a:xfrm>
              <a:prstGeom prst="rect">
                <a:avLst/>
              </a:prstGeom>
              <a:solidFill>
                <a:srgbClr val="BCBC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3343078" y="2786796"/>
                <a:ext cx="360040" cy="277233"/>
              </a:xfrm>
              <a:prstGeom prst="rect">
                <a:avLst/>
              </a:prstGeom>
              <a:solidFill>
                <a:srgbClr val="CFCFC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3343078" y="2509562"/>
                <a:ext cx="360040" cy="277233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3343078" y="2230163"/>
                <a:ext cx="360040" cy="277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21" name="テキスト ボックス 20"/>
            <p:cNvSpPr txBox="1"/>
            <p:nvPr/>
          </p:nvSpPr>
          <p:spPr>
            <a:xfrm>
              <a:off x="1839410" y="5723989"/>
              <a:ext cx="718241" cy="416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最小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909060" y="5976436"/>
              <a:ext cx="1033238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</a:t>
              </a:r>
              <a:r>
                <a: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257800" y="5976436"/>
              <a:ext cx="1267891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 </a:t>
              </a:r>
              <a:r>
                <a: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右矢印 23"/>
            <p:cNvSpPr/>
            <p:nvPr/>
          </p:nvSpPr>
          <p:spPr>
            <a:xfrm>
              <a:off x="3307080" y="4523839"/>
              <a:ext cx="586740" cy="5105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2136831" y="6211669"/>
              <a:ext cx="1179195" cy="6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アナログ信号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4513380" y="6262188"/>
              <a:ext cx="1179195" cy="6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デジタル信号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099435" y="5106769"/>
              <a:ext cx="881479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量子化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839410" y="3316456"/>
              <a:ext cx="718242" cy="41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最大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7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9781" y="365126"/>
            <a:ext cx="10033619" cy="73327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井尻敬 </a:t>
            </a:r>
            <a:r>
              <a:rPr lang="en-US" altLang="ja-JP" dirty="0" smtClean="0"/>
              <a:t>– takashiijiri.com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9781" y="1343722"/>
            <a:ext cx="9792319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b="1" dirty="0" smtClean="0"/>
              <a:t>2017</a:t>
            </a:r>
            <a:r>
              <a:rPr lang="ja-JP" altLang="en-US" sz="2400" b="1" dirty="0" smtClean="0"/>
              <a:t> </a:t>
            </a:r>
            <a:r>
              <a:rPr lang="en-US" altLang="ja-JP" sz="2400" b="1" dirty="0" smtClean="0"/>
              <a:t>-  </a:t>
            </a:r>
            <a:r>
              <a:rPr lang="ja-JP" altLang="en-US" sz="2400" b="1" dirty="0" smtClean="0"/>
              <a:t>現在  </a:t>
            </a:r>
            <a:r>
              <a:rPr kumimoji="1" lang="en-US" altLang="ja-JP" sz="2400" b="1" dirty="0" smtClean="0"/>
              <a:t>: </a:t>
            </a:r>
            <a:r>
              <a:rPr kumimoji="1" lang="ja-JP" altLang="en-US" sz="2400" b="1" dirty="0" smtClean="0"/>
              <a:t>芝浦工大 准教授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lang="en-US" altLang="ja-JP" sz="2400" dirty="0"/>
              <a:t>2017 -  </a:t>
            </a:r>
            <a:r>
              <a:rPr lang="ja-JP" altLang="en-US" sz="2400" dirty="0"/>
              <a:t>現在  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慶應義塾大学 </a:t>
            </a:r>
            <a:r>
              <a:rPr lang="en-US" altLang="ja-JP" sz="2400" dirty="0" smtClean="0"/>
              <a:t>SFC </a:t>
            </a:r>
            <a:r>
              <a:rPr lang="ja-JP" altLang="en-US" sz="2400" dirty="0" smtClean="0"/>
              <a:t>客員研究員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2015 -  </a:t>
            </a:r>
            <a:r>
              <a:rPr lang="ja-JP" altLang="en-US" sz="2400" dirty="0" smtClean="0"/>
              <a:t>現在  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理化学研究所 客員研究員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b="1" dirty="0" smtClean="0"/>
              <a:t>2015 – 2017 : </a:t>
            </a:r>
            <a:r>
              <a:rPr lang="ja-JP" altLang="en-US" sz="2400" b="1" dirty="0" smtClean="0"/>
              <a:t>立命館大学 講師</a:t>
            </a:r>
            <a:r>
              <a:rPr lang="en-US" altLang="ja-JP" sz="2400" b="1" dirty="0" smtClean="0"/>
              <a:t> 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lang="en-US" altLang="ja-JP" sz="2400" dirty="0" smtClean="0"/>
              <a:t>2013 – 2016  : </a:t>
            </a:r>
            <a:r>
              <a:rPr lang="ja-JP" altLang="en-US" sz="2400" dirty="0" smtClean="0"/>
              <a:t>北海道大学 客員准教授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b="1" dirty="0" smtClean="0"/>
              <a:t>2009 – 2015 : </a:t>
            </a:r>
            <a:r>
              <a:rPr lang="ja-JP" altLang="en-US" sz="2400" b="1" dirty="0" smtClean="0"/>
              <a:t>理化学研究所 研究員</a:t>
            </a:r>
            <a:endParaRPr lang="en-US" altLang="ja-JP" sz="2400" b="1" dirty="0" smtClean="0"/>
          </a:p>
          <a:p>
            <a:pPr marL="0" indent="0">
              <a:buNone/>
            </a:pPr>
            <a:r>
              <a:rPr lang="en-US" altLang="ja-JP" sz="2400" b="1" dirty="0" smtClean="0"/>
              <a:t>2004 </a:t>
            </a:r>
            <a:r>
              <a:rPr lang="en-US" altLang="ja-JP" sz="2400" b="1" dirty="0"/>
              <a:t>– </a:t>
            </a:r>
            <a:r>
              <a:rPr lang="en-US" altLang="ja-JP" sz="2400" b="1" dirty="0" smtClean="0"/>
              <a:t>2009 : </a:t>
            </a:r>
            <a:r>
              <a:rPr lang="ja-JP" altLang="en-US" sz="2400" b="1" dirty="0" smtClean="0"/>
              <a:t>東京大学 修士</a:t>
            </a:r>
            <a:r>
              <a:rPr lang="en-US" altLang="ja-JP" sz="2400" b="1" dirty="0"/>
              <a:t>/</a:t>
            </a:r>
            <a:r>
              <a:rPr lang="ja-JP" altLang="en-US" sz="2400" b="1" dirty="0" smtClean="0"/>
              <a:t>博士</a:t>
            </a:r>
            <a:endParaRPr lang="en-US" altLang="ja-JP" sz="2400" b="1" dirty="0" smtClean="0"/>
          </a:p>
          <a:p>
            <a:pPr marL="0" indent="0">
              <a:buNone/>
            </a:pPr>
            <a:r>
              <a:rPr lang="en-US" altLang="ja-JP" sz="2400" b="1" dirty="0" smtClean="0"/>
              <a:t>2000</a:t>
            </a:r>
            <a:r>
              <a:rPr lang="en-US" altLang="ja-JP" sz="2400" b="1" dirty="0"/>
              <a:t> – 2009 : </a:t>
            </a:r>
            <a:r>
              <a:rPr lang="ja-JP" altLang="en-US" sz="2400" b="1" dirty="0" smtClean="0"/>
              <a:t>東京工業大学 学士</a:t>
            </a:r>
            <a:endParaRPr lang="en-US" altLang="ja-JP" sz="2400" b="1" dirty="0" smtClean="0"/>
          </a:p>
          <a:p>
            <a:pPr marL="0" indent="0">
              <a:buNone/>
            </a:pPr>
            <a:endParaRPr lang="en-US" altLang="ja-JP" sz="2400" b="1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3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グループ化 168"/>
          <p:cNvGrpSpPr/>
          <p:nvPr/>
        </p:nvGrpSpPr>
        <p:grpSpPr>
          <a:xfrm>
            <a:off x="1107875" y="3189884"/>
            <a:ext cx="4521144" cy="2212391"/>
            <a:chOff x="356824" y="3918064"/>
            <a:chExt cx="4967363" cy="2212391"/>
          </a:xfrm>
        </p:grpSpPr>
        <p:sp>
          <p:nvSpPr>
            <p:cNvPr id="170" name="正方形/長方形 16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4" name="グループ化 183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07" name="直線矢印コネクタ 206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矢印コネクタ 207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テキスト ボックス 184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40787" y="3918064"/>
              <a:ext cx="1104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元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データ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7" name="グループ化 186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192" name="直線コネクタ 191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テキスト ボックス 187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9" name="テキスト ボックス 188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5" name="テキスト ボックス 304"/>
            <p:cNvSpPr txBox="1"/>
            <p:nvPr/>
          </p:nvSpPr>
          <p:spPr>
            <a:xfrm>
              <a:off x="3768684" y="3918064"/>
              <a:ext cx="15555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量子化データ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14" name="テキスト ボックス 213"/>
          <p:cNvSpPr txBox="1"/>
          <p:nvPr/>
        </p:nvSpPr>
        <p:spPr>
          <a:xfrm>
            <a:off x="1016089" y="1718522"/>
            <a:ext cx="102387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量子化では，連続値が離散値に置き換わるので、誤差が生じる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これを</a:t>
            </a:r>
            <a:r>
              <a:rPr kumimoji="1"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量子化誤差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と呼ぶ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 smtClean="0"/>
              <a:t>量子化誤差</a:t>
            </a:r>
            <a:endParaRPr kumimoji="1" lang="ja-JP" altLang="en-US" dirty="0"/>
          </a:p>
        </p:txBody>
      </p:sp>
      <p:grpSp>
        <p:nvGrpSpPr>
          <p:cNvPr id="120" name="グループ化 119"/>
          <p:cNvGrpSpPr/>
          <p:nvPr/>
        </p:nvGrpSpPr>
        <p:grpSpPr>
          <a:xfrm>
            <a:off x="3910615" y="3294969"/>
            <a:ext cx="2971443" cy="2103677"/>
            <a:chOff x="5741993" y="1551214"/>
            <a:chExt cx="3983561" cy="2566878"/>
          </a:xfrm>
        </p:grpSpPr>
        <p:grpSp>
          <p:nvGrpSpPr>
            <p:cNvPr id="121" name="グループ化 120"/>
            <p:cNvGrpSpPr/>
            <p:nvPr/>
          </p:nvGrpSpPr>
          <p:grpSpPr>
            <a:xfrm>
              <a:off x="5741993" y="1551214"/>
              <a:ext cx="3983561" cy="2566878"/>
              <a:chOff x="1352873" y="1551214"/>
              <a:chExt cx="3983561" cy="2566878"/>
            </a:xfrm>
          </p:grpSpPr>
          <p:sp>
            <p:nvSpPr>
              <p:cNvPr id="128" name="正方形/長方形 127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142" name="グループ化 141"/>
              <p:cNvGrpSpPr/>
              <p:nvPr/>
            </p:nvGrpSpPr>
            <p:grpSpPr>
              <a:xfrm>
                <a:off x="1352873" y="1551214"/>
                <a:ext cx="3983561" cy="2566878"/>
                <a:chOff x="408825" y="1551214"/>
                <a:chExt cx="3983561" cy="2566878"/>
              </a:xfrm>
            </p:grpSpPr>
            <p:grpSp>
              <p:nvGrpSpPr>
                <p:cNvPr id="159" name="グループ化 15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67" name="直線矢印コネクタ 166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線矢印コネクタ 167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テキスト ボックス 159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2" name="テキスト ボックス 161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3" name="テキスト ボックス 162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4" name="テキスト ボックス 163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5" name="テキスト ボックス 164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6" name="テキスト ボックス 165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43" name="グループ化 142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144" name="直線コネクタ 143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コネクタ 151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コネクタ 152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コネクタ 153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コネクタ 154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コネクタ 155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コネクタ 156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コネクタ 157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グループ化 121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123" name="直線コネクタ 122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コネクタ 126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グループ化 108"/>
          <p:cNvGrpSpPr/>
          <p:nvPr/>
        </p:nvGrpSpPr>
        <p:grpSpPr>
          <a:xfrm>
            <a:off x="7963983" y="3271538"/>
            <a:ext cx="2870826" cy="2103677"/>
            <a:chOff x="356824" y="4026778"/>
            <a:chExt cx="3154166" cy="2103677"/>
          </a:xfrm>
        </p:grpSpPr>
        <p:sp>
          <p:nvSpPr>
            <p:cNvPr id="110" name="正方形/長方形 10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1" name="グループ化 230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54" name="直線矢印コネクタ 253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矢印コネクタ 254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テキスト ボックス 231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4" name="グループ化 233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239" name="直線コネクタ 238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コネクタ 239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コネクタ 240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コネクタ 241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線コネクタ 242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線コネクタ 243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線コネクタ 244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線コネクタ 245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線コネクタ 246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線コネクタ 248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線コネクタ 249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線コネクタ 250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線コネクタ 251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テキスト ボックス 234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6" name="テキスト ボックス 235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7" name="テキスト ボックス 236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8" name="テキスト ボックス 237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6" name="グループ化 255"/>
          <p:cNvGrpSpPr/>
          <p:nvPr/>
        </p:nvGrpSpPr>
        <p:grpSpPr>
          <a:xfrm>
            <a:off x="7747026" y="3267909"/>
            <a:ext cx="2971443" cy="2103677"/>
            <a:chOff x="5741993" y="1551214"/>
            <a:chExt cx="3983561" cy="2566878"/>
          </a:xfrm>
        </p:grpSpPr>
        <p:grpSp>
          <p:nvGrpSpPr>
            <p:cNvPr id="257" name="グループ化 256"/>
            <p:cNvGrpSpPr/>
            <p:nvPr/>
          </p:nvGrpSpPr>
          <p:grpSpPr>
            <a:xfrm>
              <a:off x="5741993" y="1551214"/>
              <a:ext cx="3983561" cy="2566878"/>
              <a:chOff x="1352873" y="1551214"/>
              <a:chExt cx="3983561" cy="2566878"/>
            </a:xfrm>
          </p:grpSpPr>
          <p:sp>
            <p:nvSpPr>
              <p:cNvPr id="264" name="正方形/長方形 263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278" name="グループ化 277"/>
              <p:cNvGrpSpPr/>
              <p:nvPr/>
            </p:nvGrpSpPr>
            <p:grpSpPr>
              <a:xfrm>
                <a:off x="1352873" y="1551214"/>
                <a:ext cx="3983561" cy="2566878"/>
                <a:chOff x="408825" y="1551214"/>
                <a:chExt cx="3983561" cy="2566878"/>
              </a:xfrm>
            </p:grpSpPr>
            <p:grpSp>
              <p:nvGrpSpPr>
                <p:cNvPr id="295" name="グループ化 294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303" name="直線矢印コネクタ 302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直線矢印コネクタ 303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6" name="テキスト ボックス 295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8" name="テキスト ボックス 297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9" name="テキスト ボックス 298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0" name="テキスト ボックス 299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1" name="テキスト ボックス 300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2" name="テキスト ボックス 301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79" name="グループ化 278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280" name="直線コネクタ 279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コネクタ 280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コネクタ 281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コネクタ 282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線コネクタ 283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線コネクタ 284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線コネクタ 285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線コネクタ 286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線コネクタ 287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線コネクタ 288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線コネクタ 289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線コネクタ 290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線コネクタ 291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線コネクタ 292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線コネクタ 293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8" name="グループ化 257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259" name="直線コネクタ 258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線コネクタ 259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線コネクタ 260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コネクタ 261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4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1146089" y="309120"/>
            <a:ext cx="10109819" cy="733270"/>
          </a:xfrm>
        </p:spPr>
        <p:txBody>
          <a:bodyPr/>
          <a:lstStyle/>
          <a:p>
            <a:pPr algn="ctr"/>
            <a:r>
              <a:rPr lang="ja-JP" altLang="en-US" dirty="0" smtClean="0"/>
              <a:t>量子化による擬似輪郭</a:t>
            </a:r>
            <a:endParaRPr kumimoji="1" lang="ja-JP" altLang="en-US" dirty="0"/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867952" y="1511507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階調数が極端に小さい場合、疑似的な輪郭が生まれることがある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写真ならまあ良いけど、医用画像などでは深刻な場合もありうる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37629" y="2743201"/>
            <a:ext cx="11485536" cy="4114800"/>
            <a:chOff x="1142361" y="4163676"/>
            <a:chExt cx="8493067" cy="3042721"/>
          </a:xfrm>
        </p:grpSpPr>
        <p:sp>
          <p:nvSpPr>
            <p:cNvPr id="391" name="正方形/長方形 390"/>
            <p:cNvSpPr/>
            <p:nvPr/>
          </p:nvSpPr>
          <p:spPr>
            <a:xfrm>
              <a:off x="5430467" y="6794039"/>
              <a:ext cx="1039507" cy="406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2" name="正方形/長方形 391"/>
            <p:cNvSpPr/>
            <p:nvPr/>
          </p:nvSpPr>
          <p:spPr>
            <a:xfrm>
              <a:off x="2137235" y="6800295"/>
              <a:ext cx="1207307" cy="406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256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393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31"/>
            <a:stretch/>
          </p:blipFill>
          <p:spPr bwMode="auto">
            <a:xfrm>
              <a:off x="1142361" y="4163677"/>
              <a:ext cx="3048485" cy="264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5" r="1"/>
            <a:stretch/>
          </p:blipFill>
          <p:spPr bwMode="auto">
            <a:xfrm>
              <a:off x="4414510" y="4163676"/>
              <a:ext cx="3063063" cy="264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下矢印 394"/>
            <p:cNvSpPr/>
            <p:nvPr/>
          </p:nvSpPr>
          <p:spPr>
            <a:xfrm rot="16200000">
              <a:off x="4027589" y="5284722"/>
              <a:ext cx="382384" cy="401037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6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4" t="37524" r="18249" b="40335"/>
            <a:stretch/>
          </p:blipFill>
          <p:spPr bwMode="auto">
            <a:xfrm>
              <a:off x="7659134" y="4578390"/>
              <a:ext cx="1976294" cy="194162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97" name="正方形/長方形 396"/>
            <p:cNvSpPr/>
            <p:nvPr/>
          </p:nvSpPr>
          <p:spPr>
            <a:xfrm>
              <a:off x="5741814" y="5163068"/>
              <a:ext cx="614323" cy="6000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2631" y="365126"/>
            <a:ext cx="11284569" cy="733270"/>
          </a:xfrm>
        </p:spPr>
        <p:txBody>
          <a:bodyPr/>
          <a:lstStyle/>
          <a:p>
            <a:r>
              <a:rPr kumimoji="1" lang="ja-JP" altLang="en-US" dirty="0" smtClean="0"/>
              <a:t>画像のデータサイズ（未圧縮なら）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2631" y="1343722"/>
            <a:ext cx="6698055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1) </a:t>
            </a:r>
            <a:r>
              <a:rPr kumimoji="1" lang="ja-JP" altLang="en-US" dirty="0" smtClean="0"/>
              <a:t>グレースケール画像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量子化レベル </a:t>
            </a:r>
            <a:r>
              <a:rPr kumimoji="1" lang="en-US" altLang="ja-JP" sz="2400" dirty="0" smtClean="0"/>
              <a:t>8bit (1Byte) </a:t>
            </a:r>
            <a:r>
              <a:rPr lang="en-US" altLang="ja-JP" sz="2400" dirty="0" smtClean="0"/>
              <a:t>[0,255]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画像幅    </a:t>
            </a:r>
            <a:r>
              <a:rPr kumimoji="1" lang="en-US" altLang="ja-JP" sz="2400" dirty="0" smtClean="0"/>
              <a:t>W pixel</a:t>
            </a:r>
          </a:p>
          <a:p>
            <a:pPr marL="0" indent="0">
              <a:buNone/>
            </a:pPr>
            <a:r>
              <a:rPr lang="ja-JP" altLang="en-US" sz="2400" dirty="0" smtClean="0"/>
              <a:t>画像高さ </a:t>
            </a:r>
            <a:r>
              <a:rPr lang="en-US" altLang="ja-JP" sz="2400" dirty="0" smtClean="0"/>
              <a:t>H  pixel 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582518" y="1343722"/>
            <a:ext cx="5478854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例</a:t>
            </a:r>
            <a:r>
              <a:rPr lang="en-US" altLang="ja-JP" dirty="0" smtClean="0"/>
              <a:t>1) </a:t>
            </a:r>
            <a:r>
              <a:rPr lang="ja-JP" altLang="en-US" dirty="0" smtClean="0"/>
              <a:t>カラー画像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量子化レベル </a:t>
            </a:r>
            <a:r>
              <a:rPr lang="en-US" altLang="ja-JP" sz="2400" dirty="0" smtClean="0"/>
              <a:t>RGB</a:t>
            </a:r>
            <a:r>
              <a:rPr lang="ja-JP" altLang="en-US" sz="2400" dirty="0" smtClean="0"/>
              <a:t>各色 </a:t>
            </a:r>
            <a:r>
              <a:rPr lang="en-US" altLang="ja-JP" sz="2400" dirty="0" smtClean="0"/>
              <a:t>8bit [0,255]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画像幅    </a:t>
            </a:r>
            <a:r>
              <a:rPr lang="en-US" altLang="ja-JP" sz="2400" dirty="0" smtClean="0"/>
              <a:t>W pixel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画像高さ </a:t>
            </a:r>
            <a:r>
              <a:rPr lang="en-US" altLang="ja-JP" sz="2400" dirty="0" smtClean="0"/>
              <a:t>H  pixel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713146" y="5559184"/>
            <a:ext cx="5478854" cy="1197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これは未圧縮</a:t>
            </a:r>
            <a:r>
              <a:rPr lang="en-US" altLang="ja-JP" sz="2000" dirty="0" smtClean="0"/>
              <a:t>bmp</a:t>
            </a:r>
            <a:r>
              <a:rPr lang="ja-JP" altLang="en-US" sz="2000" dirty="0" smtClean="0"/>
              <a:t>の場合．圧縮画像の場合はもっともっとデータサイズは小さくなる．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画像データはヘッダ情報も含むので上の値よりは少し大きくなる</a:t>
            </a:r>
            <a:endParaRPr lang="ja-JP" altLang="en-US" sz="2000" dirty="0"/>
          </a:p>
        </p:txBody>
      </p:sp>
      <p:sp>
        <p:nvSpPr>
          <p:cNvPr id="6" name="正方形/長方形 5"/>
          <p:cNvSpPr/>
          <p:nvPr/>
        </p:nvSpPr>
        <p:spPr>
          <a:xfrm>
            <a:off x="1123950" y="3971925"/>
            <a:ext cx="2076450" cy="857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74057" y="4073009"/>
            <a:ext cx="1020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/>
              <a:t>Byte</a:t>
            </a:r>
            <a:endParaRPr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1425" y="3971925"/>
            <a:ext cx="2076450" cy="857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9741532" y="4073009"/>
            <a:ext cx="1020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/>
              <a:t>Byte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07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09" y="365126"/>
            <a:ext cx="11708780" cy="733270"/>
          </a:xfrm>
        </p:spPr>
        <p:txBody>
          <a:bodyPr/>
          <a:lstStyle/>
          <a:p>
            <a:r>
              <a:rPr lang="ja-JP" altLang="en-US" dirty="0"/>
              <a:t>画像フォーマット</a:t>
            </a:r>
            <a:r>
              <a:rPr lang="ja-JP" altLang="en-US" dirty="0" smtClean="0"/>
              <a:t>の階調数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2608" y="1213093"/>
            <a:ext cx="10868191" cy="551427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ビットマップ</a:t>
            </a:r>
            <a:r>
              <a:rPr lang="en-US" altLang="ja-JP" b="1" dirty="0"/>
              <a:t>(.bmp)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1bit</a:t>
            </a:r>
            <a:r>
              <a:rPr lang="ja-JP" altLang="en-US" sz="2400" dirty="0" smtClean="0"/>
              <a:t>        </a:t>
            </a:r>
            <a:r>
              <a:rPr lang="en-US" altLang="ja-JP" sz="2400" dirty="0" smtClean="0"/>
              <a:t>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ja-JP" altLang="en-US" sz="2400" dirty="0"/>
              <a:t>モノクロ画像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4/8bit   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 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en-US" altLang="ja-JP" sz="2400" dirty="0"/>
              <a:t>16/256</a:t>
            </a:r>
            <a:r>
              <a:rPr lang="ja-JP" altLang="en-US" sz="2400" dirty="0"/>
              <a:t>色のカラーパレット</a:t>
            </a:r>
            <a:r>
              <a:rPr lang="en-US" altLang="ja-JP" sz="2400" dirty="0"/>
              <a:t>(</a:t>
            </a:r>
            <a:r>
              <a:rPr lang="ja-JP" altLang="en-US" sz="2400" dirty="0"/>
              <a:t>インデックスカラー</a:t>
            </a:r>
            <a:r>
              <a:rPr lang="en-US" altLang="ja-JP" sz="2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16/24bit 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en-US" altLang="ja-JP" sz="2400" dirty="0"/>
              <a:t>RGB</a:t>
            </a:r>
            <a:r>
              <a:rPr lang="ja-JP" altLang="en-US" sz="2400" dirty="0"/>
              <a:t>毎に </a:t>
            </a:r>
            <a:r>
              <a:rPr lang="en-US" altLang="ja-JP" sz="2400" dirty="0"/>
              <a:t>5/8-bit </a:t>
            </a:r>
            <a:r>
              <a:rPr lang="ja-JP" altLang="en-US" sz="2400" dirty="0"/>
              <a:t>階調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b="1" dirty="0"/>
              <a:t>Portable Network Graphics (.</a:t>
            </a:r>
            <a:r>
              <a:rPr lang="en-US" altLang="ja-JP" b="1" dirty="0" err="1"/>
              <a:t>png</a:t>
            </a:r>
            <a:r>
              <a:rPr lang="en-US" altLang="ja-JP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グレースケール       </a:t>
            </a:r>
            <a:r>
              <a:rPr lang="en-US" altLang="ja-JP" sz="2400" dirty="0"/>
              <a:t>: 1, 2, 4, 8, 16-bit</a:t>
            </a:r>
            <a:r>
              <a:rPr lang="ja-JP" altLang="en-US" sz="2400" dirty="0"/>
              <a:t>階調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カラー                   </a:t>
            </a:r>
            <a:r>
              <a:rPr lang="en-US" altLang="ja-JP" sz="2400" dirty="0"/>
              <a:t>: 24bit (RGB</a:t>
            </a:r>
            <a:r>
              <a:rPr lang="ja-JP" altLang="en-US" sz="2400" dirty="0"/>
              <a:t>毎に</a:t>
            </a:r>
            <a:r>
              <a:rPr lang="en-US" altLang="ja-JP" sz="2400" dirty="0"/>
              <a:t>8bit</a:t>
            </a:r>
            <a:r>
              <a:rPr lang="ja-JP" altLang="en-US" sz="2400" dirty="0"/>
              <a:t>の階調数</a:t>
            </a:r>
            <a:r>
              <a:rPr lang="en-US" altLang="ja-JP" sz="2400" dirty="0"/>
              <a:t>), 48bit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インデックスカラー </a:t>
            </a:r>
            <a:r>
              <a:rPr lang="en-US" altLang="ja-JP" sz="2400" dirty="0"/>
              <a:t>: 1, 2, 4, 8</a:t>
            </a:r>
            <a:r>
              <a:rPr lang="ja-JP" altLang="en-US" sz="2400" dirty="0"/>
              <a:t>個のカラーパレット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b="1" dirty="0"/>
              <a:t>Nikon D7000(raw</a:t>
            </a:r>
            <a:r>
              <a:rPr lang="ja-JP" altLang="en-US" b="1" dirty="0"/>
              <a:t>データ</a:t>
            </a:r>
            <a:r>
              <a:rPr lang="en-US" altLang="ja-JP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14bit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ja-JP" altLang="en-US" b="1" dirty="0"/>
              <a:t>某社 </a:t>
            </a:r>
            <a:r>
              <a:rPr lang="en-US" altLang="ja-JP" b="1" dirty="0"/>
              <a:t>X</a:t>
            </a:r>
            <a:r>
              <a:rPr lang="ja-JP" altLang="en-US" b="1" dirty="0"/>
              <a:t>線マイクロ</a:t>
            </a:r>
            <a:r>
              <a:rPr lang="en-US" altLang="ja-JP" b="1" dirty="0"/>
              <a:t>CT</a:t>
            </a:r>
            <a:r>
              <a:rPr lang="ja-JP" altLang="en-US" b="1" dirty="0"/>
              <a:t>の生データ（</a:t>
            </a:r>
            <a:r>
              <a:rPr lang="en-US" altLang="ja-JP" b="1" dirty="0"/>
              <a:t>raw</a:t>
            </a:r>
            <a:r>
              <a:rPr lang="ja-JP" altLang="en-US" b="1" dirty="0"/>
              <a:t>データ）</a:t>
            </a:r>
            <a:endParaRPr lang="en-US" altLang="ja-JP" sz="2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12bit</a:t>
            </a:r>
            <a:r>
              <a:rPr lang="ja-JP" altLang="en-US" sz="2400" dirty="0"/>
              <a:t>階調 </a:t>
            </a:r>
            <a:r>
              <a:rPr lang="en-US" altLang="ja-JP" sz="2400" dirty="0"/>
              <a:t>(</a:t>
            </a:r>
            <a:r>
              <a:rPr lang="ja-JP" altLang="en-US" sz="2400" dirty="0"/>
              <a:t>階調数 </a:t>
            </a:r>
            <a:r>
              <a:rPr lang="en-US" altLang="ja-JP" sz="2400" dirty="0"/>
              <a:t>= </a:t>
            </a:r>
            <a:r>
              <a:rPr lang="ja-JP" altLang="en-US" sz="2400" dirty="0"/>
              <a:t>濃度分解能</a:t>
            </a:r>
            <a:r>
              <a:rPr lang="en-US" altLang="ja-JP" sz="2400" dirty="0"/>
              <a:t>)</a:t>
            </a:r>
          </a:p>
          <a:p>
            <a:pPr>
              <a:lnSpc>
                <a:spcPct val="100000"/>
              </a:lnSpc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924" y="365126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デジタル画像とは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31924" y="1343722"/>
            <a:ext cx="10723048" cy="52968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ja-JP" dirty="0" smtClean="0"/>
              <a:t>『Vector graphics』『Raster Graphics』『</a:t>
            </a:r>
            <a:r>
              <a:rPr kumimoji="1" lang="ja-JP" altLang="en-US" dirty="0" smtClean="0"/>
              <a:t>標本化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量子化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量子化レベル</a:t>
            </a:r>
            <a:r>
              <a:rPr kumimoji="1" lang="en-US" altLang="ja-JP" dirty="0" smtClean="0"/>
              <a:t>』『</a:t>
            </a:r>
            <a:r>
              <a:rPr lang="ja-JP" altLang="en-US" dirty="0" smtClean="0"/>
              <a:t>量</a:t>
            </a:r>
            <a:r>
              <a:rPr lang="ja-JP" altLang="en-US" dirty="0"/>
              <a:t>子化</a:t>
            </a:r>
            <a:r>
              <a:rPr lang="ja-JP" altLang="en-US" dirty="0" smtClean="0"/>
              <a:t>誤差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擬似輪郭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について解説した．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endParaRPr kumimoji="1" lang="ja-JP" altLang="en-US" dirty="0"/>
          </a:p>
        </p:txBody>
      </p:sp>
      <p:grpSp>
        <p:nvGrpSpPr>
          <p:cNvPr id="63" name="グループ化 62"/>
          <p:cNvGrpSpPr/>
          <p:nvPr/>
        </p:nvGrpSpPr>
        <p:grpSpPr>
          <a:xfrm>
            <a:off x="1222306" y="3628575"/>
            <a:ext cx="9223279" cy="2919517"/>
            <a:chOff x="1831906" y="3962317"/>
            <a:chExt cx="7300939" cy="2311023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831906" y="3962317"/>
              <a:ext cx="3469993" cy="2311023"/>
              <a:chOff x="-12700" y="1083154"/>
              <a:chExt cx="3469993" cy="2311023"/>
            </a:xfrm>
          </p:grpSpPr>
          <p:sp>
            <p:nvSpPr>
              <p:cNvPr id="5" name="テキスト ボックス 4"/>
              <p:cNvSpPr txBox="1"/>
              <p:nvPr/>
            </p:nvSpPr>
            <p:spPr>
              <a:xfrm>
                <a:off x="935091" y="1083154"/>
                <a:ext cx="2135814" cy="414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アナログ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</a:t>
                </a:r>
                <a:endPara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6" name="グループ化 5"/>
              <p:cNvGrpSpPr/>
              <p:nvPr/>
            </p:nvGrpSpPr>
            <p:grpSpPr>
              <a:xfrm>
                <a:off x="459532" y="1307555"/>
                <a:ext cx="2997576" cy="1706206"/>
                <a:chOff x="734786" y="1551214"/>
                <a:chExt cx="3657600" cy="2081893"/>
              </a:xfrm>
            </p:grpSpPr>
            <p:grpSp>
              <p:nvGrpSpPr>
                <p:cNvPr id="9" name="グループ化 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1" name="直線矢印コネクタ 10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線矢印コネクタ 11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フリーフォーム 9"/>
                <p:cNvSpPr/>
                <p:nvPr/>
              </p:nvSpPr>
              <p:spPr>
                <a:xfrm>
                  <a:off x="734786" y="1836964"/>
                  <a:ext cx="3372213" cy="1714500"/>
                </a:xfrm>
                <a:custGeom>
                  <a:avLst/>
                  <a:gdLst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53443" h="1714500">
                      <a:moveTo>
                        <a:pt x="0" y="1714500"/>
                      </a:moveTo>
                      <a:cubicBezTo>
                        <a:pt x="794657" y="1714500"/>
                        <a:pt x="1050471" y="0"/>
                        <a:pt x="1494064" y="0"/>
                      </a:cubicBezTo>
                      <a:cubicBezTo>
                        <a:pt x="1937657" y="0"/>
                        <a:pt x="2944586" y="775607"/>
                        <a:pt x="3053443" y="1714500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7" name="テキスト ボックス 6"/>
              <p:cNvSpPr txBox="1"/>
              <p:nvPr/>
            </p:nvSpPr>
            <p:spPr>
              <a:xfrm>
                <a:off x="2689355" y="3028733"/>
                <a:ext cx="767938" cy="36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位置</a:t>
                </a:r>
                <a:r>
                  <a:rPr kumimoji="1"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x</a:t>
                </a:r>
                <a:endParaRPr kumimoji="1"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-12700" y="1503639"/>
                <a:ext cx="389807" cy="365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5557197" y="4151825"/>
              <a:ext cx="3575648" cy="2099788"/>
              <a:chOff x="5362594" y="1551214"/>
              <a:chExt cx="4362960" cy="2562133"/>
            </a:xfrm>
          </p:grpSpPr>
          <p:grpSp>
            <p:nvGrpSpPr>
              <p:cNvPr id="14" name="グループ化 13"/>
              <p:cNvGrpSpPr/>
              <p:nvPr/>
            </p:nvGrpSpPr>
            <p:grpSpPr>
              <a:xfrm>
                <a:off x="5362594" y="1551214"/>
                <a:ext cx="4362960" cy="2562133"/>
                <a:chOff x="973474" y="1551214"/>
                <a:chExt cx="4362960" cy="2562133"/>
              </a:xfrm>
            </p:grpSpPr>
            <p:sp>
              <p:nvSpPr>
                <p:cNvPr id="21" name="正方形/長方形 20"/>
                <p:cNvSpPr/>
                <p:nvPr/>
              </p:nvSpPr>
              <p:spPr>
                <a:xfrm>
                  <a:off x="2405106" y="2715304"/>
                  <a:ext cx="240917" cy="9178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1683597" y="3587387"/>
                  <a:ext cx="240917" cy="4571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1924100" y="3587387"/>
                  <a:ext cx="240917" cy="4571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164603" y="3174204"/>
                  <a:ext cx="240917" cy="4589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645609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2886112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126615" y="1796144"/>
                  <a:ext cx="240917" cy="183696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4088627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" name="正方形/長方形 28"/>
                <p:cNvSpPr/>
                <p:nvPr/>
              </p:nvSpPr>
              <p:spPr>
                <a:xfrm>
                  <a:off x="3367118" y="1796143"/>
                  <a:ext cx="240917" cy="183696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3607621" y="1797504"/>
                  <a:ext cx="240917" cy="18356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3848124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4329130" y="2714625"/>
                  <a:ext cx="240917" cy="918482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3" name="正方形/長方形 32"/>
                <p:cNvSpPr/>
                <p:nvPr/>
              </p:nvSpPr>
              <p:spPr>
                <a:xfrm>
                  <a:off x="4569633" y="2714625"/>
                  <a:ext cx="240917" cy="918482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4" name="正方形/長方形 33"/>
                <p:cNvSpPr/>
                <p:nvPr/>
              </p:nvSpPr>
              <p:spPr>
                <a:xfrm>
                  <a:off x="4810130" y="3163659"/>
                  <a:ext cx="240917" cy="46944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grpSp>
              <p:nvGrpSpPr>
                <p:cNvPr id="35" name="グループ化 34"/>
                <p:cNvGrpSpPr/>
                <p:nvPr/>
              </p:nvGrpSpPr>
              <p:grpSpPr>
                <a:xfrm>
                  <a:off x="973474" y="1551214"/>
                  <a:ext cx="4362960" cy="2562133"/>
                  <a:chOff x="29426" y="1551214"/>
                  <a:chExt cx="4362960" cy="2562133"/>
                </a:xfrm>
              </p:grpSpPr>
              <p:grpSp>
                <p:nvGrpSpPr>
                  <p:cNvPr id="52" name="グループ化 51"/>
                  <p:cNvGrpSpPr/>
                  <p:nvPr/>
                </p:nvGrpSpPr>
                <p:grpSpPr>
                  <a:xfrm>
                    <a:off x="734786" y="1551214"/>
                    <a:ext cx="3657600" cy="2081893"/>
                    <a:chOff x="734786" y="1551214"/>
                    <a:chExt cx="3657600" cy="2081893"/>
                  </a:xfrm>
                </p:grpSpPr>
                <p:cxnSp>
                  <p:nvCxnSpPr>
                    <p:cNvPr id="60" name="直線矢印コネクタ 59"/>
                    <p:cNvCxnSpPr/>
                    <p:nvPr/>
                  </p:nvCxnSpPr>
                  <p:spPr>
                    <a:xfrm>
                      <a:off x="734786" y="3633107"/>
                      <a:ext cx="3657600" cy="0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線矢印コネクタ 60"/>
                    <p:cNvCxnSpPr/>
                    <p:nvPr/>
                  </p:nvCxnSpPr>
                  <p:spPr>
                    <a:xfrm flipV="1">
                      <a:off x="734786" y="1551214"/>
                      <a:ext cx="0" cy="2081893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3" name="テキスト ボックス 52"/>
                  <p:cNvSpPr txBox="1"/>
                  <p:nvPr/>
                </p:nvSpPr>
                <p:spPr>
                  <a:xfrm>
                    <a:off x="4011210" y="3667438"/>
                    <a:ext cx="342483" cy="445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x</a:t>
                    </a:r>
                    <a:endParaRPr kumimoji="1" lang="ja-JP" altLang="en-US" sz="2400" i="1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4" name="テキスト ボックス 53"/>
                  <p:cNvSpPr txBox="1"/>
                  <p:nvPr/>
                </p:nvSpPr>
                <p:spPr>
                  <a:xfrm>
                    <a:off x="29426" y="1580484"/>
                    <a:ext cx="475637" cy="445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2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値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5" name="テキスト ボックス 54"/>
                  <p:cNvSpPr txBox="1"/>
                  <p:nvPr/>
                </p:nvSpPr>
                <p:spPr>
                  <a:xfrm>
                    <a:off x="408825" y="3432456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0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6" name="テキスト ボックス 55"/>
                  <p:cNvSpPr txBox="1"/>
                  <p:nvPr/>
                </p:nvSpPr>
                <p:spPr>
                  <a:xfrm>
                    <a:off x="408825" y="2975042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7" name="テキスト ボックス 56"/>
                  <p:cNvSpPr txBox="1"/>
                  <p:nvPr/>
                </p:nvSpPr>
                <p:spPr>
                  <a:xfrm>
                    <a:off x="408825" y="2495053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8" name="テキスト ボックス 57"/>
                  <p:cNvSpPr txBox="1"/>
                  <p:nvPr/>
                </p:nvSpPr>
                <p:spPr>
                  <a:xfrm>
                    <a:off x="408825" y="2042615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3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9" name="テキスト ボックス 58"/>
                  <p:cNvSpPr txBox="1"/>
                  <p:nvPr/>
                </p:nvSpPr>
                <p:spPr>
                  <a:xfrm>
                    <a:off x="408825" y="1598342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4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p:grpSp>
            <p:grpSp>
              <p:nvGrpSpPr>
                <p:cNvPr id="36" name="グループ化 35"/>
                <p:cNvGrpSpPr/>
                <p:nvPr/>
              </p:nvGrpSpPr>
              <p:grpSpPr>
                <a:xfrm>
                  <a:off x="1684657" y="3633106"/>
                  <a:ext cx="3366396" cy="67016"/>
                  <a:chOff x="1684657" y="3633106"/>
                  <a:chExt cx="3366396" cy="134032"/>
                </a:xfrm>
              </p:grpSpPr>
              <p:cxnSp>
                <p:nvCxnSpPr>
                  <p:cNvPr id="37" name="直線コネクタ 36"/>
                  <p:cNvCxnSpPr/>
                  <p:nvPr/>
                </p:nvCxnSpPr>
                <p:spPr>
                  <a:xfrm flipH="1">
                    <a:off x="1684657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/>
                  <p:cNvCxnSpPr/>
                  <p:nvPr/>
                </p:nvCxnSpPr>
                <p:spPr>
                  <a:xfrm flipH="1">
                    <a:off x="192516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線コネクタ 38"/>
                  <p:cNvCxnSpPr/>
                  <p:nvPr/>
                </p:nvCxnSpPr>
                <p:spPr>
                  <a:xfrm flipH="1">
                    <a:off x="2165662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線コネクタ 39"/>
                  <p:cNvCxnSpPr/>
                  <p:nvPr/>
                </p:nvCxnSpPr>
                <p:spPr>
                  <a:xfrm flipH="1">
                    <a:off x="2406165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コネクタ 40"/>
                  <p:cNvCxnSpPr/>
                  <p:nvPr/>
                </p:nvCxnSpPr>
                <p:spPr>
                  <a:xfrm flipH="1">
                    <a:off x="2646668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コネクタ 41"/>
                  <p:cNvCxnSpPr/>
                  <p:nvPr/>
                </p:nvCxnSpPr>
                <p:spPr>
                  <a:xfrm flipH="1">
                    <a:off x="2890988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/>
                  <p:cNvCxnSpPr/>
                  <p:nvPr/>
                </p:nvCxnSpPr>
                <p:spPr>
                  <a:xfrm flipH="1">
                    <a:off x="3131491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コネクタ 43"/>
                  <p:cNvCxnSpPr/>
                  <p:nvPr/>
                </p:nvCxnSpPr>
                <p:spPr>
                  <a:xfrm flipH="1">
                    <a:off x="3371993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コネクタ 44"/>
                  <p:cNvCxnSpPr/>
                  <p:nvPr/>
                </p:nvCxnSpPr>
                <p:spPr>
                  <a:xfrm flipH="1">
                    <a:off x="3612496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/>
                  <p:cNvCxnSpPr/>
                  <p:nvPr/>
                </p:nvCxnSpPr>
                <p:spPr>
                  <a:xfrm flipH="1">
                    <a:off x="3852999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/>
                  <p:cNvCxnSpPr/>
                  <p:nvPr/>
                </p:nvCxnSpPr>
                <p:spPr>
                  <a:xfrm flipH="1">
                    <a:off x="408381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/>
                  <p:cNvCxnSpPr/>
                  <p:nvPr/>
                </p:nvCxnSpPr>
                <p:spPr>
                  <a:xfrm flipH="1">
                    <a:off x="4324313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コネクタ 48"/>
                  <p:cNvCxnSpPr/>
                  <p:nvPr/>
                </p:nvCxnSpPr>
                <p:spPr>
                  <a:xfrm flipH="1">
                    <a:off x="4564816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コネクタ 49"/>
                  <p:cNvCxnSpPr/>
                  <p:nvPr/>
                </p:nvCxnSpPr>
                <p:spPr>
                  <a:xfrm flipH="1">
                    <a:off x="481119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コネクタ 50"/>
                  <p:cNvCxnSpPr/>
                  <p:nvPr/>
                </p:nvCxnSpPr>
                <p:spPr>
                  <a:xfrm flipH="1">
                    <a:off x="5051052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グループ化 14"/>
              <p:cNvGrpSpPr/>
              <p:nvPr/>
            </p:nvGrpSpPr>
            <p:grpSpPr>
              <a:xfrm>
                <a:off x="5987715" y="1797504"/>
                <a:ext cx="3640715" cy="1835602"/>
                <a:chOff x="5907477" y="1797504"/>
                <a:chExt cx="160477" cy="1835602"/>
              </a:xfrm>
            </p:grpSpPr>
            <p:cxnSp>
              <p:nvCxnSpPr>
                <p:cNvPr id="16" name="直線コネクタ 15"/>
                <p:cNvCxnSpPr/>
                <p:nvPr/>
              </p:nvCxnSpPr>
              <p:spPr>
                <a:xfrm flipH="1">
                  <a:off x="5907477" y="31742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/>
                <p:cNvCxnSpPr/>
                <p:nvPr/>
              </p:nvCxnSpPr>
              <p:spPr>
                <a:xfrm flipH="1">
                  <a:off x="5907477" y="27153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/>
                <p:cNvCxnSpPr/>
                <p:nvPr/>
              </p:nvCxnSpPr>
              <p:spPr>
                <a:xfrm flipH="1">
                  <a:off x="5907477" y="22564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/>
                <p:cNvCxnSpPr/>
                <p:nvPr/>
              </p:nvCxnSpPr>
              <p:spPr>
                <a:xfrm flipH="1">
                  <a:off x="5907477" y="17975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/>
                <p:cNvCxnSpPr/>
                <p:nvPr/>
              </p:nvCxnSpPr>
              <p:spPr>
                <a:xfrm flipH="1">
                  <a:off x="5907477" y="3633106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テキスト ボックス 61"/>
            <p:cNvSpPr txBox="1"/>
            <p:nvPr/>
          </p:nvSpPr>
          <p:spPr>
            <a:xfrm>
              <a:off x="6611468" y="3962317"/>
              <a:ext cx="2135814" cy="414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デジタルデータ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8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778954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dirty="0" smtClean="0"/>
              <a:t>HDRI</a:t>
            </a:r>
            <a:r>
              <a:rPr kumimoji="1" lang="ja-JP" altLang="en-US" dirty="0" smtClean="0"/>
              <a:t>合成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94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/>
          <p:cNvGrpSpPr/>
          <p:nvPr/>
        </p:nvGrpSpPr>
        <p:grpSpPr>
          <a:xfrm>
            <a:off x="1752594" y="5376268"/>
            <a:ext cx="8613204" cy="785815"/>
            <a:chOff x="159321" y="3296046"/>
            <a:chExt cx="8613204" cy="785815"/>
          </a:xfrm>
        </p:grpSpPr>
        <p:sp>
          <p:nvSpPr>
            <p:cNvPr id="21" name="右矢印 20"/>
            <p:cNvSpPr/>
            <p:nvPr/>
          </p:nvSpPr>
          <p:spPr>
            <a:xfrm>
              <a:off x="285750" y="3672286"/>
              <a:ext cx="8486775" cy="409575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47" name="グループ化 46"/>
            <p:cNvGrpSpPr/>
            <p:nvPr/>
          </p:nvGrpSpPr>
          <p:grpSpPr>
            <a:xfrm>
              <a:off x="4642403" y="3296046"/>
              <a:ext cx="694421" cy="700091"/>
              <a:chOff x="4276736" y="2852735"/>
              <a:chExt cx="694421" cy="700091"/>
            </a:xfrm>
          </p:grpSpPr>
          <p:cxnSp>
            <p:nvCxnSpPr>
              <p:cNvPr id="24" name="直線コネクタ 23"/>
              <p:cNvCxnSpPr/>
              <p:nvPr/>
            </p:nvCxnSpPr>
            <p:spPr>
              <a:xfrm flipH="1" flipV="1">
                <a:off x="4519613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/>
              <p:cNvSpPr txBox="1"/>
              <p:nvPr/>
            </p:nvSpPr>
            <p:spPr>
              <a:xfrm>
                <a:off x="4276736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4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159321" y="3296046"/>
              <a:ext cx="784189" cy="700091"/>
              <a:chOff x="159321" y="2852735"/>
              <a:chExt cx="784189" cy="700091"/>
            </a:xfrm>
          </p:grpSpPr>
          <p:cxnSp>
            <p:nvCxnSpPr>
              <p:cNvPr id="30" name="直線コネクタ 29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159321" y="2852735"/>
                <a:ext cx="7841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-4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1311350" y="3296046"/>
              <a:ext cx="784189" cy="700091"/>
              <a:chOff x="159321" y="2852735"/>
              <a:chExt cx="784189" cy="700091"/>
            </a:xfrm>
          </p:grpSpPr>
          <p:cxnSp>
            <p:nvCxnSpPr>
              <p:cNvPr id="36" name="直線コネクタ 35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テキスト ボックス 36"/>
              <p:cNvSpPr txBox="1"/>
              <p:nvPr/>
            </p:nvSpPr>
            <p:spPr>
              <a:xfrm>
                <a:off x="159321" y="2852735"/>
                <a:ext cx="7841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8" name="グループ化 37"/>
            <p:cNvGrpSpPr/>
            <p:nvPr/>
          </p:nvGrpSpPr>
          <p:grpSpPr>
            <a:xfrm>
              <a:off x="2463379" y="3296046"/>
              <a:ext cx="694421" cy="700091"/>
              <a:chOff x="159321" y="2852735"/>
              <a:chExt cx="694421" cy="700091"/>
            </a:xfrm>
          </p:grpSpPr>
          <p:cxnSp>
            <p:nvCxnSpPr>
              <p:cNvPr id="39" name="直線コネクタ 38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1" name="グループ化 40"/>
            <p:cNvGrpSpPr/>
            <p:nvPr/>
          </p:nvGrpSpPr>
          <p:grpSpPr>
            <a:xfrm>
              <a:off x="3552891" y="3296046"/>
              <a:ext cx="694421" cy="700091"/>
              <a:chOff x="159321" y="2852735"/>
              <a:chExt cx="694421" cy="700091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テキスト ボックス 42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4" name="グループ化 43"/>
            <p:cNvGrpSpPr/>
            <p:nvPr/>
          </p:nvGrpSpPr>
          <p:grpSpPr>
            <a:xfrm>
              <a:off x="5731915" y="3296046"/>
              <a:ext cx="694421" cy="700091"/>
              <a:chOff x="159321" y="2852735"/>
              <a:chExt cx="694421" cy="700091"/>
            </a:xfrm>
          </p:grpSpPr>
          <p:cxnSp>
            <p:nvCxnSpPr>
              <p:cNvPr id="45" name="直線コネクタ 44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テキスト ボックス 45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6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8" name="グループ化 47"/>
            <p:cNvGrpSpPr/>
            <p:nvPr/>
          </p:nvGrpSpPr>
          <p:grpSpPr>
            <a:xfrm>
              <a:off x="6821427" y="3296046"/>
              <a:ext cx="694421" cy="700091"/>
              <a:chOff x="159321" y="2852735"/>
              <a:chExt cx="694421" cy="700091"/>
            </a:xfrm>
          </p:grpSpPr>
          <p:cxnSp>
            <p:nvCxnSpPr>
              <p:cNvPr id="49" name="直線コネクタ 48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8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51" name="グループ化 50"/>
            <p:cNvGrpSpPr/>
            <p:nvPr/>
          </p:nvGrpSpPr>
          <p:grpSpPr>
            <a:xfrm>
              <a:off x="7910938" y="3296046"/>
              <a:ext cx="822661" cy="700091"/>
              <a:chOff x="159321" y="2852735"/>
              <a:chExt cx="822661" cy="700091"/>
            </a:xfrm>
          </p:grpSpPr>
          <p:cxnSp>
            <p:nvCxnSpPr>
              <p:cNvPr id="52" name="直線コネクタ 51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/>
              <p:cNvSpPr txBox="1"/>
              <p:nvPr/>
            </p:nvSpPr>
            <p:spPr>
              <a:xfrm>
                <a:off x="159321" y="2852735"/>
                <a:ext cx="822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56" name="テキスト ボックス 55"/>
          <p:cNvSpPr txBox="1"/>
          <p:nvPr/>
        </p:nvSpPr>
        <p:spPr>
          <a:xfrm>
            <a:off x="1826684" y="6035660"/>
            <a:ext cx="369332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曇りの夜空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542310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夜空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512129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月夜</a:t>
            </a: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662057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屋内</a:t>
            </a: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5770421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283039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蛍光灯</a:t>
            </a: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864930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白熱灯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9247911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太陽光</a:t>
            </a:r>
          </a:p>
        </p:txBody>
      </p:sp>
      <p:sp>
        <p:nvSpPr>
          <p:cNvPr id="54" name="タイトル 1"/>
          <p:cNvSpPr txBox="1">
            <a:spLocks/>
          </p:cNvSpPr>
          <p:nvPr/>
        </p:nvSpPr>
        <p:spPr>
          <a:xfrm>
            <a:off x="1827099" y="37544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輝度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(Luminance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-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</a:p>
        </p:txBody>
      </p:sp>
      <p:pic>
        <p:nvPicPr>
          <p:cNvPr id="2" name="Picture 2" descr="C:\Users\takashi\Desktop\photos\Takagiさん送別会\DSC_14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05" y="1525451"/>
            <a:ext cx="4393334" cy="290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 flipH="1" flipV="1">
            <a:off x="4313830" y="4251006"/>
            <a:ext cx="562970" cy="1682583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4480561" y="1813560"/>
            <a:ext cx="1997993" cy="4120028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550750" y="5030000"/>
            <a:ext cx="2095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輝度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[cd/m</a:t>
            </a:r>
            <a:r>
              <a:rPr lang="en-US" altLang="ja-JP" sz="2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en-US" altLang="ja-JP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762949" y="1840453"/>
            <a:ext cx="46987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人の感じる物体の明るさ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ある光源に対して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単位方位角あたり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見かけの単位面積あたり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人の感じる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明るさ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81000" y="5030000"/>
            <a:ext cx="11811000" cy="1867434"/>
            <a:chOff x="1752594" y="5030000"/>
            <a:chExt cx="8893858" cy="1867434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8550750" y="5030000"/>
              <a:ext cx="2095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 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[cd/m</a:t>
              </a:r>
              <a:r>
                <a:rPr lang="en-US" altLang="ja-JP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]</a:t>
              </a:r>
              <a:endParaRPr lang="en-US" altLang="ja-JP" sz="2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73" name="グループ化 72"/>
            <p:cNvGrpSpPr/>
            <p:nvPr/>
          </p:nvGrpSpPr>
          <p:grpSpPr>
            <a:xfrm>
              <a:off x="1752594" y="5376268"/>
              <a:ext cx="8613204" cy="785815"/>
              <a:chOff x="159321" y="3296046"/>
              <a:chExt cx="8613204" cy="785815"/>
            </a:xfrm>
          </p:grpSpPr>
          <p:sp>
            <p:nvSpPr>
              <p:cNvPr id="21" name="右矢印 20"/>
              <p:cNvSpPr/>
              <p:nvPr/>
            </p:nvSpPr>
            <p:spPr>
              <a:xfrm>
                <a:off x="285750" y="3672286"/>
                <a:ext cx="8486775" cy="409575"/>
              </a:xfrm>
              <a:prstGeom prst="rightArrow">
                <a:avLst>
                  <a:gd name="adj1" fmla="val 50000"/>
                  <a:gd name="adj2" fmla="val 89535"/>
                </a:avLst>
              </a:prstGeom>
              <a:gradFill>
                <a:gsLst>
                  <a:gs pos="99167">
                    <a:srgbClr val="FF0000"/>
                  </a:gs>
                  <a:gs pos="49000">
                    <a:srgbClr val="FFC000"/>
                  </a:gs>
                  <a:gs pos="0">
                    <a:schemeClr val="tx1"/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47" name="グループ化 46"/>
              <p:cNvGrpSpPr/>
              <p:nvPr/>
            </p:nvGrpSpPr>
            <p:grpSpPr>
              <a:xfrm>
                <a:off x="4642403" y="3296046"/>
                <a:ext cx="694421" cy="700091"/>
                <a:chOff x="4276736" y="2852735"/>
                <a:chExt cx="694421" cy="700091"/>
              </a:xfrm>
            </p:grpSpPr>
            <p:cxnSp>
              <p:nvCxnSpPr>
                <p:cNvPr id="24" name="直線コネクタ 23"/>
                <p:cNvCxnSpPr/>
                <p:nvPr/>
              </p:nvCxnSpPr>
              <p:spPr>
                <a:xfrm flipH="1" flipV="1">
                  <a:off x="4519613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4276736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4" name="グループ化 33"/>
              <p:cNvGrpSpPr/>
              <p:nvPr/>
            </p:nvGrpSpPr>
            <p:grpSpPr>
              <a:xfrm>
                <a:off x="159321" y="3296046"/>
                <a:ext cx="784189" cy="700091"/>
                <a:chOff x="159321" y="2852735"/>
                <a:chExt cx="784189" cy="700091"/>
              </a:xfrm>
            </p:grpSpPr>
            <p:cxnSp>
              <p:nvCxnSpPr>
                <p:cNvPr id="30" name="直線コネクタ 29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テキスト ボックス 30"/>
                <p:cNvSpPr txBox="1"/>
                <p:nvPr/>
              </p:nvSpPr>
              <p:spPr>
                <a:xfrm>
                  <a:off x="159321" y="2852735"/>
                  <a:ext cx="7841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-4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5" name="グループ化 34"/>
              <p:cNvGrpSpPr/>
              <p:nvPr/>
            </p:nvGrpSpPr>
            <p:grpSpPr>
              <a:xfrm>
                <a:off x="1311350" y="3296046"/>
                <a:ext cx="784189" cy="700091"/>
                <a:chOff x="159321" y="2852735"/>
                <a:chExt cx="784189" cy="700091"/>
              </a:xfrm>
            </p:grpSpPr>
            <p:cxnSp>
              <p:nvCxnSpPr>
                <p:cNvPr id="36" name="直線コネクタ 35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159321" y="2852735"/>
                  <a:ext cx="7841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-2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2463379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39" name="直線コネクタ 38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1" name="グループ化 40"/>
              <p:cNvGrpSpPr/>
              <p:nvPr/>
            </p:nvGrpSpPr>
            <p:grpSpPr>
              <a:xfrm>
                <a:off x="3552891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2" name="直線コネクタ 41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4" name="グループ化 43"/>
              <p:cNvGrpSpPr/>
              <p:nvPr/>
            </p:nvGrpSpPr>
            <p:grpSpPr>
              <a:xfrm>
                <a:off x="5731915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5" name="直線コネクタ 44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6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8" name="グループ化 47"/>
              <p:cNvGrpSpPr/>
              <p:nvPr/>
            </p:nvGrpSpPr>
            <p:grpSpPr>
              <a:xfrm>
                <a:off x="6821427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9" name="直線コネクタ 48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テキスト ボックス 49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8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51" name="グループ化 50"/>
              <p:cNvGrpSpPr/>
              <p:nvPr/>
            </p:nvGrpSpPr>
            <p:grpSpPr>
              <a:xfrm>
                <a:off x="7910938" y="3296046"/>
                <a:ext cx="822661" cy="700091"/>
                <a:chOff x="159321" y="2852735"/>
                <a:chExt cx="822661" cy="700091"/>
              </a:xfrm>
            </p:grpSpPr>
            <p:cxnSp>
              <p:nvCxnSpPr>
                <p:cNvPr id="52" name="直線コネクタ 51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159321" y="2852735"/>
                  <a:ext cx="8226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</p:grpSp>
        <p:sp>
          <p:nvSpPr>
            <p:cNvPr id="56" name="テキスト ボックス 55"/>
            <p:cNvSpPr txBox="1"/>
            <p:nvPr/>
          </p:nvSpPr>
          <p:spPr>
            <a:xfrm>
              <a:off x="1826684" y="6035660"/>
              <a:ext cx="369332" cy="86177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曇りの夜空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542310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夜空</a:t>
              </a: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512129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月夜</a:t>
              </a: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4662057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屋内</a:t>
              </a: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770421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液晶</a:t>
              </a: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6283039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蛍光灯</a:t>
              </a: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6864930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白熱灯</a:t>
              </a: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9247911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太陽光</a:t>
              </a:r>
            </a:p>
          </p:txBody>
        </p:sp>
      </p:grpSp>
      <p:sp>
        <p:nvSpPr>
          <p:cNvPr id="55" name="タイトル 1"/>
          <p:cNvSpPr>
            <a:spLocks noGrp="1"/>
          </p:cNvSpPr>
          <p:nvPr>
            <p:ph type="title"/>
          </p:nvPr>
        </p:nvSpPr>
        <p:spPr>
          <a:xfrm>
            <a:off x="1293392" y="606640"/>
            <a:ext cx="8229600" cy="576064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ダイナミックレンジ</a:t>
            </a:r>
            <a:r>
              <a:rPr lang="en-US" altLang="ja-JP" sz="3600" dirty="0" smtClean="0"/>
              <a:t> - </a:t>
            </a:r>
            <a:r>
              <a:rPr lang="ja-JP" altLang="en-US" sz="3600" dirty="0" smtClean="0"/>
              <a:t>と</a:t>
            </a:r>
            <a:r>
              <a:rPr lang="ja-JP" altLang="en-US" sz="3600" dirty="0"/>
              <a:t>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363566" y="1386650"/>
                <a:ext cx="7800922" cy="10794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信号をセンサーで計測するとき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計測可能な最小輝度値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ja-JP" altLang="en-US" sz="2400" dirty="0"/>
                  <a:t>と最大輝度値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/>
                  <a:t>の幅のこと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6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3566" y="1386650"/>
                <a:ext cx="7800922" cy="1079404"/>
              </a:xfrm>
              <a:blipFill rotWithShape="0">
                <a:blip r:embed="rId3"/>
                <a:stretch>
                  <a:fillRect l="-1251" t="-6742" r="-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1422267" y="2907059"/>
                <a:ext cx="4347472" cy="85574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/>
                      </a:rPr>
                      <m:t>𝐷</m:t>
                    </m:r>
                    <m:r>
                      <a:rPr lang="en-US" altLang="ja-JP" sz="3200" i="1">
                        <a:latin typeface="Cambria Math"/>
                      </a:rPr>
                      <m:t>=20 </m:t>
                    </m:r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3200">
                            <a:latin typeface="Cambria Math"/>
                          </a:rPr>
                          <m:t>log</m:t>
                        </m:r>
                      </m:e>
                      <m:sub>
                        <m:r>
                          <a:rPr lang="en-US" altLang="ja-JP" sz="3200" i="1">
                            <a:latin typeface="Cambria Math"/>
                          </a:rPr>
                          <m:t>10</m:t>
                        </m:r>
                      </m:sub>
                    </m:sSub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altLang="ja-JP" sz="3200" i="1"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ja-JP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(db)</a:t>
                </a:r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267" y="2907059"/>
                <a:ext cx="4347472" cy="855747"/>
              </a:xfrm>
              <a:prstGeom prst="rect">
                <a:avLst/>
              </a:prstGeom>
              <a:blipFill rotWithShape="0">
                <a:blip r:embed="rId4"/>
                <a:stretch>
                  <a:fillRect r="-2665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左右矢印 67"/>
          <p:cNvSpPr/>
          <p:nvPr/>
        </p:nvSpPr>
        <p:spPr>
          <a:xfrm>
            <a:off x="2143990" y="4907435"/>
            <a:ext cx="3266209" cy="374073"/>
          </a:xfrm>
          <a:prstGeom prst="leftRightArrow">
            <a:avLst>
              <a:gd name="adj1" fmla="val 50000"/>
              <a:gd name="adj2" fmla="val 6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416224" y="4290288"/>
            <a:ext cx="27382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デジカメ用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ccd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80db – 120db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247610" y="2546240"/>
            <a:ext cx="4801314" cy="1577385"/>
            <a:chOff x="5295368" y="3262185"/>
            <a:chExt cx="4801314" cy="1577385"/>
          </a:xfrm>
        </p:grpSpPr>
        <p:sp>
          <p:nvSpPr>
            <p:cNvPr id="70" name="正方形/長方形 69"/>
            <p:cNvSpPr/>
            <p:nvPr/>
          </p:nvSpPr>
          <p:spPr>
            <a:xfrm>
              <a:off x="5295368" y="3262185"/>
              <a:ext cx="48013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人の視覚のダイナミックレンジは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342900" indent="-342900">
                <a:buFont typeface="Arial" pitchFamily="34" charset="0"/>
                <a:buChar char="•"/>
              </a:pP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ある視野内で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100db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程度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342900" indent="-342900">
                <a:buFont typeface="Arial" pitchFamily="34" charset="0"/>
                <a:buChar char="•"/>
              </a:pP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順応を考慮すると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200db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以上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5324396" y="4470238"/>
              <a:ext cx="45255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[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奥田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高ダイナミックレンジ画像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2010]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54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292100"/>
            <a:ext cx="8229600" cy="60198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 : Motivation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8222" y="5111140"/>
            <a:ext cx="737235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デジタルカメラのセンサは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/>
              <a:t>『</a:t>
            </a:r>
            <a:r>
              <a:rPr lang="ja-JP" altLang="en-US" dirty="0"/>
              <a:t>凄く明るいところ</a:t>
            </a:r>
            <a:r>
              <a:rPr lang="en-US" altLang="ja-JP" dirty="0"/>
              <a:t>』</a:t>
            </a:r>
            <a:r>
              <a:rPr lang="ja-JP" altLang="en-US" dirty="0"/>
              <a:t>と</a:t>
            </a:r>
            <a:r>
              <a:rPr lang="en-US" altLang="ja-JP" dirty="0"/>
              <a:t>『</a:t>
            </a:r>
            <a:r>
              <a:rPr lang="ja-JP" altLang="en-US" dirty="0"/>
              <a:t>凄く暗いところ</a:t>
            </a:r>
            <a:r>
              <a:rPr lang="en-US" altLang="ja-JP" dirty="0"/>
              <a:t>』</a:t>
            </a:r>
          </a:p>
          <a:p>
            <a:pPr marL="0" indent="0" algn="ctr">
              <a:buNone/>
            </a:pPr>
            <a:r>
              <a:rPr lang="ja-JP" altLang="en-US" dirty="0"/>
              <a:t>を同時に撮影できない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332220" y="3182367"/>
            <a:ext cx="4183380" cy="1183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4" descr="C:\Users\takashi\Desktop\hdrTest\DSC_06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39" y="1303020"/>
            <a:ext cx="4134722" cy="27381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takashi\Desktop\hdrTest\DSC_06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30" y="1333872"/>
            <a:ext cx="4134722" cy="27381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2501605" y="4096647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1/500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黒つぶれ（アンダー）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372512" y="4096647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白飛び（オーバー）</a:t>
            </a:r>
          </a:p>
        </p:txBody>
      </p:sp>
    </p:spTree>
    <p:extLst>
      <p:ext uri="{BB962C8B-B14F-4D97-AF65-F5344CB8AC3E}">
        <p14:creationId xmlns:p14="http://schemas.microsoft.com/office/powerpoint/2010/main" val="6047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92954" y="312057"/>
            <a:ext cx="8229600" cy="601980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 : Motivation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75806" y="1252465"/>
            <a:ext cx="8724873" cy="1183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400" b="1" dirty="0"/>
              <a:t>『</a:t>
            </a:r>
            <a:r>
              <a:rPr lang="ja-JP" altLang="en-US" sz="2400" b="1" dirty="0"/>
              <a:t>凄く明るいところ</a:t>
            </a:r>
            <a:r>
              <a:rPr lang="en-US" altLang="ja-JP" sz="2400" b="1" dirty="0"/>
              <a:t>』</a:t>
            </a:r>
            <a:r>
              <a:rPr lang="ja-JP" altLang="en-US" sz="2400" b="1" dirty="0"/>
              <a:t>と</a:t>
            </a:r>
            <a:r>
              <a:rPr lang="en-US" altLang="ja-JP" sz="2400" b="1" dirty="0"/>
              <a:t>『</a:t>
            </a:r>
            <a:r>
              <a:rPr lang="ja-JP" altLang="en-US" sz="2400" b="1" dirty="0"/>
              <a:t>凄く暗いところ</a:t>
            </a:r>
            <a:r>
              <a:rPr lang="en-US" altLang="ja-JP" sz="2400" b="1" dirty="0"/>
              <a:t>』</a:t>
            </a:r>
            <a:r>
              <a:rPr lang="ja-JP" altLang="en-US" sz="2400" b="1" dirty="0"/>
              <a:t>の情報を持つ画像</a:t>
            </a:r>
            <a:r>
              <a:rPr lang="ja-JP" altLang="en-US" sz="2400" dirty="0"/>
              <a:t>を取得して</a:t>
            </a:r>
            <a:r>
              <a:rPr lang="en-US" altLang="ja-JP" sz="2400" dirty="0"/>
              <a:t>…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380"/>
          <a:stretch/>
        </p:blipFill>
        <p:spPr bwMode="auto">
          <a:xfrm>
            <a:off x="6443973" y="3695393"/>
            <a:ext cx="3968575" cy="2661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61" y="3695393"/>
            <a:ext cx="3997740" cy="2661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4990103" y="1861821"/>
            <a:ext cx="2240370" cy="146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カギ線コネクタ 4"/>
          <p:cNvCxnSpPr>
            <a:stCxn id="15" idx="1"/>
            <a:endCxn id="14" idx="0"/>
          </p:cNvCxnSpPr>
          <p:nvPr/>
        </p:nvCxnSpPr>
        <p:spPr>
          <a:xfrm rot="10800000" flipV="1">
            <a:off x="3777731" y="2594497"/>
            <a:ext cx="1212372" cy="1100895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15" idx="3"/>
            <a:endCxn id="13" idx="0"/>
          </p:cNvCxnSpPr>
          <p:nvPr/>
        </p:nvCxnSpPr>
        <p:spPr>
          <a:xfrm>
            <a:off x="7230473" y="2594498"/>
            <a:ext cx="1197788" cy="1100895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462632" y="2584005"/>
            <a:ext cx="3729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白飛び・黒つぶれの無い画像を合成したい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0" y="2584005"/>
            <a:ext cx="376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暗いところがよく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見える画像を合成したい</a:t>
            </a:r>
          </a:p>
        </p:txBody>
      </p:sp>
    </p:spTree>
    <p:extLst>
      <p:ext uri="{BB962C8B-B14F-4D97-AF65-F5344CB8AC3E}">
        <p14:creationId xmlns:p14="http://schemas.microsoft.com/office/powerpoint/2010/main" val="36282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9781" y="365126"/>
            <a:ext cx="10033619" cy="73327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井尻敬 </a:t>
            </a:r>
            <a:r>
              <a:rPr lang="en-US" altLang="ja-JP" dirty="0" smtClean="0"/>
              <a:t>– takashiijiri.com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9781" y="1343723"/>
            <a:ext cx="9792319" cy="510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 smtClean="0"/>
              <a:t>専門 </a:t>
            </a:r>
            <a:r>
              <a:rPr lang="en-US" altLang="ja-JP" sz="2400" b="1" dirty="0" smtClean="0"/>
              <a:t>: Computer Graphics / </a:t>
            </a:r>
            <a:r>
              <a:rPr lang="ja-JP" altLang="en-US" sz="2400" b="1" dirty="0" smtClean="0"/>
              <a:t>画像処理 </a:t>
            </a:r>
            <a:r>
              <a:rPr lang="en-US" altLang="ja-JP" sz="2400" b="1" dirty="0" smtClean="0"/>
              <a:t>/ </a:t>
            </a:r>
            <a:r>
              <a:rPr lang="ja-JP" altLang="en-US" sz="2400" b="1" dirty="0" smtClean="0"/>
              <a:t>ユーザインタフェース</a:t>
            </a:r>
            <a:endParaRPr kumimoji="1" lang="ja-JP" altLang="en-US" sz="24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37247" y="2359470"/>
            <a:ext cx="1310616" cy="4347262"/>
            <a:chOff x="537247" y="2359470"/>
            <a:chExt cx="1310616" cy="434726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537247" y="6306622"/>
              <a:ext cx="131061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モデリング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5" name="グループ化 4"/>
            <p:cNvGrpSpPr/>
            <p:nvPr/>
          </p:nvGrpSpPr>
          <p:grpSpPr>
            <a:xfrm>
              <a:off x="609100" y="2359470"/>
              <a:ext cx="1166911" cy="3844426"/>
              <a:chOff x="250917" y="431906"/>
              <a:chExt cx="1008000" cy="3320890"/>
            </a:xfrm>
          </p:grpSpPr>
          <p:pic>
            <p:nvPicPr>
              <p:cNvPr id="6" name="Picture 2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431906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2141832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4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1286869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6" descr="http://www.riken.jp/brict/Ijiri/images/tf2.png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2996796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グループ化 44"/>
          <p:cNvGrpSpPr/>
          <p:nvPr/>
        </p:nvGrpSpPr>
        <p:grpSpPr>
          <a:xfrm>
            <a:off x="2098424" y="2359470"/>
            <a:ext cx="1797928" cy="4347262"/>
            <a:chOff x="1931061" y="2359470"/>
            <a:chExt cx="1797928" cy="4347262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1931061" y="6306622"/>
              <a:ext cx="1797928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アニメーション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8" name="Picture 10" descr="C:\Users\takashi\Downloads\FlowerOpening.gif"/>
            <p:cNvPicPr>
              <a:picLocks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takashi\Downloads\ProcDef.gif"/>
            <p:cNvPicPr>
              <a:picLocks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 Kinematic Approach for Efficient and Robust Simulation of the Cardiac Beating Motion"/>
            <p:cNvPicPr>
              <a:picLocks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グループ化 43"/>
          <p:cNvGrpSpPr/>
          <p:nvPr/>
        </p:nvGrpSpPr>
        <p:grpSpPr>
          <a:xfrm>
            <a:off x="4146913" y="2359470"/>
            <a:ext cx="1310616" cy="4347262"/>
            <a:chOff x="4025114" y="2359470"/>
            <a:chExt cx="1310616" cy="4347262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4025114" y="6306622"/>
              <a:ext cx="131061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テクスチャ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23" name="Picture 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67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8" descr="lapped solid texture"/>
            <p:cNvPicPr>
              <a:picLocks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96967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element arrangement design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67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図 25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61" y="5328713"/>
              <a:ext cx="867323" cy="875183"/>
            </a:xfrm>
            <a:prstGeom prst="rect">
              <a:avLst/>
            </a:prstGeom>
          </p:spPr>
        </p:pic>
      </p:grpSp>
      <p:grpSp>
        <p:nvGrpSpPr>
          <p:cNvPr id="43" name="グループ化 42"/>
          <p:cNvGrpSpPr/>
          <p:nvPr/>
        </p:nvGrpSpPr>
        <p:grpSpPr>
          <a:xfrm>
            <a:off x="5708090" y="2359470"/>
            <a:ext cx="2402335" cy="4347262"/>
            <a:chOff x="5747038" y="2359470"/>
            <a:chExt cx="2402335" cy="4347262"/>
          </a:xfrm>
        </p:grpSpPr>
        <p:sp>
          <p:nvSpPr>
            <p:cNvPr id="35" name="テキスト ボックス 34"/>
            <p:cNvSpPr txBox="1"/>
            <p:nvPr/>
          </p:nvSpPr>
          <p:spPr>
            <a:xfrm>
              <a:off x="6062650" y="6306622"/>
              <a:ext cx="1754648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領域分割</a:t>
              </a:r>
              <a:r>
                <a:rPr kumimoji="1" lang="en-US" altLang="ja-JP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&amp;</a:t>
              </a: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応用</a:t>
              </a:r>
              <a:endParaRPr kumimoji="1" lang="ja-JP" altLang="en-US" sz="2000" b="1" spc="-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29" name="Picture 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www.riken.jp/brict/Ijiri/images/BHRBF.png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6" descr="http://www.riken.jp/brict/Ijiri/images/votracerthumb.png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5328713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腹腔鏡下手術シミュレータ"/>
            <p:cNvPicPr>
              <a:picLocks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82462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 descr="C:\Users\takashi\Desktop\図1.png"/>
            <p:cNvPicPr>
              <a:picLocks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47038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takashiijiri.com/images/RoiPainter.png"/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3349217"/>
              <a:ext cx="1166911" cy="87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グループ化 41"/>
          <p:cNvGrpSpPr/>
          <p:nvPr/>
        </p:nvGrpSpPr>
        <p:grpSpPr>
          <a:xfrm>
            <a:off x="8360987" y="2359470"/>
            <a:ext cx="2395912" cy="4347262"/>
            <a:chOff x="8360987" y="2359470"/>
            <a:chExt cx="2395912" cy="434726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9141703" y="6306622"/>
              <a:ext cx="823302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その他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1" name="図 10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987" y="2359470"/>
              <a:ext cx="1166911" cy="875183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60987" y="3349217"/>
              <a:ext cx="1166911" cy="875183"/>
            </a:xfrm>
            <a:prstGeom prst="rect">
              <a:avLst/>
            </a:prstGeom>
          </p:spPr>
        </p:pic>
        <p:pic>
          <p:nvPicPr>
            <p:cNvPr id="13" name="Picture 2" descr="\\Bellflower\share\Yuta2012\論文用画像\皇居　変形.jpg"/>
            <p:cNvPicPr>
              <a:picLocks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987" y="4348615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 descr="G:\関連研究論文\変形\WS000103kai.jpg"/>
            <p:cNvPicPr>
              <a:picLocks/>
            </p:cNvPicPr>
            <p:nvPr/>
          </p:nvPicPr>
          <p:blipFill rotWithShape="1">
            <a:blip r:embed="rId23" cstate="print">
              <a:extLst/>
            </a:blip>
            <a:srcRect b="16950"/>
            <a:stretch/>
          </p:blipFill>
          <p:spPr bwMode="auto">
            <a:xfrm>
              <a:off x="9589988" y="2359470"/>
              <a:ext cx="1166911" cy="87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図 38"/>
            <p:cNvPicPr>
              <a:picLocks/>
            </p:cNvPicPr>
            <p:nvPr/>
          </p:nvPicPr>
          <p:blipFill rotWithShape="1">
            <a:blip r:embed="rId24"/>
            <a:srcRect l="27092" t="45449" r="17174" b="8086"/>
            <a:stretch/>
          </p:blipFill>
          <p:spPr>
            <a:xfrm>
              <a:off x="8360987" y="5317889"/>
              <a:ext cx="1166911" cy="875183"/>
            </a:xfrm>
            <a:prstGeom prst="rect">
              <a:avLst/>
            </a:prstGeom>
            <a:solidFill>
              <a:schemeClr val="tx1"/>
            </a:solidFill>
            <a:ln w="41275">
              <a:noFill/>
            </a:ln>
          </p:spPr>
        </p:pic>
      </p:grpSp>
      <p:pic>
        <p:nvPicPr>
          <p:cNvPr id="47" name="Picture 2" descr="http://takashiijiri.com/images/2016hearttouch.png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82" y="5316975"/>
            <a:ext cx="1166911" cy="87518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0937" y="284084"/>
            <a:ext cx="8862060" cy="541020"/>
          </a:xfrm>
        </p:spPr>
        <p:txBody>
          <a:bodyPr vert="horz" lIns="0" tIns="45720" rIns="0" bIns="45720" rtlCol="0" anchor="ctr">
            <a:noAutofit/>
          </a:bodyPr>
          <a:lstStyle/>
          <a:p>
            <a:pPr algn="ctr"/>
            <a:r>
              <a:rPr lang="en-US" altLang="ja-JP" sz="3200" dirty="0"/>
              <a:t>HDRI : HDRI</a:t>
            </a:r>
            <a:r>
              <a:rPr lang="ja-JP" altLang="en-US" sz="3200" dirty="0"/>
              <a:t>とトーンマッピング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94960" y="1302010"/>
            <a:ext cx="4564925" cy="1525305"/>
          </a:xfrm>
        </p:spPr>
        <p:txBody>
          <a:bodyPr vert="horz" lIns="0" tIns="45720" rIns="0" bIns="4572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黒つぶれ・白飛びがなく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大きな</a:t>
            </a:r>
            <a:r>
              <a:rPr lang="en-US" altLang="ja-JP" sz="2400" dirty="0"/>
              <a:t>/</a:t>
            </a:r>
            <a:r>
              <a:rPr lang="ja-JP" altLang="en-US" sz="2400" dirty="0"/>
              <a:t>小さな値をもつ画像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12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b="1" dirty="0"/>
              <a:t>階調数</a:t>
            </a:r>
            <a:r>
              <a:rPr lang="en-US" altLang="ja-JP" sz="2400" b="1" dirty="0"/>
              <a:t>(RGB</a:t>
            </a:r>
            <a:r>
              <a:rPr lang="ja-JP" altLang="en-US" sz="2400" b="1" dirty="0"/>
              <a:t>毎</a:t>
            </a:r>
            <a:r>
              <a:rPr lang="en-US" altLang="ja-JP" sz="2400" b="1" dirty="0"/>
              <a:t>)</a:t>
            </a:r>
            <a:r>
              <a:rPr lang="ja-JP" altLang="en-US" sz="2400" b="1" dirty="0"/>
              <a:t> </a:t>
            </a:r>
            <a:r>
              <a:rPr lang="en-US" altLang="ja-JP" sz="2400" dirty="0"/>
              <a:t>: 16bit</a:t>
            </a:r>
            <a:r>
              <a:rPr lang="ja-JP" altLang="en-US" sz="2400" dirty="0"/>
              <a:t>　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輝度値の幅 </a:t>
            </a:r>
            <a:r>
              <a:rPr lang="en-US" altLang="ja-JP" sz="2400" dirty="0"/>
              <a:t>: [10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, 10</a:t>
            </a:r>
            <a:r>
              <a:rPr lang="en-US" altLang="ja-JP" sz="2400" baseline="30000" dirty="0"/>
              <a:t>4</a:t>
            </a:r>
            <a:r>
              <a:rPr lang="en-US" altLang="ja-JP" sz="2400" dirty="0"/>
              <a:t>]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400" baseline="300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4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8"/>
          <a:stretch/>
        </p:blipFill>
        <p:spPr bwMode="auto">
          <a:xfrm>
            <a:off x="3709547" y="1235537"/>
            <a:ext cx="2699232" cy="165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997569" y="1723395"/>
            <a:ext cx="1489728" cy="682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4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494962" y="5343944"/>
            <a:ext cx="5058409" cy="8223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液晶モニタ・プロジェクタ等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階調数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(RGB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毎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):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8bit [0,255]</a:t>
            </a: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583691" y="5218650"/>
            <a:ext cx="1903607" cy="10729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</a:t>
            </a:r>
            <a:endParaRPr lang="en-US" altLang="ja-JP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デバイス</a:t>
            </a:r>
            <a:endParaRPr lang="en-US" altLang="ja-JP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880998" y="3481828"/>
            <a:ext cx="6154543" cy="843658"/>
            <a:chOff x="2356997" y="3481827"/>
            <a:chExt cx="6154543" cy="843658"/>
          </a:xfrm>
        </p:grpSpPr>
        <p:sp>
          <p:nvSpPr>
            <p:cNvPr id="8" name="右矢印 7"/>
            <p:cNvSpPr/>
            <p:nvPr/>
          </p:nvSpPr>
          <p:spPr>
            <a:xfrm rot="5400000">
              <a:off x="2460082" y="3465615"/>
              <a:ext cx="685804" cy="891973"/>
            </a:xfrm>
            <a:prstGeom prst="rightArrow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コンテンツ プレースホルダー 2"/>
            <p:cNvSpPr txBox="1">
              <a:spLocks/>
            </p:cNvSpPr>
            <p:nvPr/>
          </p:nvSpPr>
          <p:spPr>
            <a:xfrm>
              <a:off x="3320704" y="3481827"/>
              <a:ext cx="5190836" cy="843658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表示のため階調数を落とす処理が必要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『</a:t>
              </a:r>
              <a:r>
                <a:rPr lang="ja-JP" altLang="en-US" sz="20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トーンマッピング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』</a:t>
              </a:r>
            </a:p>
          </p:txBody>
        </p:sp>
      </p:grpSp>
      <p:pic>
        <p:nvPicPr>
          <p:cNvPr id="5126" name="Picture 6" descr="J:\DCIM\Camera\IMG_20140717_1749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4" t="11706" r="23721" b="16356"/>
          <a:stretch/>
        </p:blipFill>
        <p:spPr bwMode="auto">
          <a:xfrm>
            <a:off x="3709547" y="4899008"/>
            <a:ext cx="2699232" cy="17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05323" y="255332"/>
            <a:ext cx="8333161" cy="576064"/>
          </a:xfrm>
        </p:spPr>
        <p:txBody>
          <a:bodyPr>
            <a:noAutofit/>
          </a:bodyPr>
          <a:lstStyle/>
          <a:p>
            <a:pPr algn="l"/>
            <a:r>
              <a:rPr lang="en-US" altLang="ja-JP" sz="3600" dirty="0"/>
              <a:t>HDRI</a:t>
            </a:r>
            <a:r>
              <a:rPr lang="ja-JP" altLang="en-US" sz="3600" dirty="0"/>
              <a:t>の取得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05323" y="1073746"/>
            <a:ext cx="8766774" cy="1071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b="1" dirty="0"/>
              <a:t>最小輝度値と最大輝度値の幅の広い画像</a:t>
            </a:r>
            <a:endParaRPr lang="en-US" altLang="ja-JP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dirty="0"/>
              <a:t>露光を変えた写真の撮影から合成できる</a:t>
            </a:r>
            <a:endParaRPr lang="en-US" altLang="ja-JP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7" y="3241779"/>
            <a:ext cx="1934760" cy="13425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5" name="テキスト ボックス 54"/>
          <p:cNvSpPr txBox="1"/>
          <p:nvPr/>
        </p:nvSpPr>
        <p:spPr>
          <a:xfrm>
            <a:off x="942321" y="285524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露光大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06" y="3236408"/>
            <a:ext cx="1941892" cy="134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72" y="3231243"/>
            <a:ext cx="1957386" cy="13531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3354516" y="279561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露光中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5589681" y="2845306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露光小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7981716" y="1405849"/>
            <a:ext cx="4112349" cy="4349098"/>
            <a:chOff x="6457715" y="1405848"/>
            <a:chExt cx="4112349" cy="4349098"/>
          </a:xfrm>
        </p:grpSpPr>
        <p:sp>
          <p:nvSpPr>
            <p:cNvPr id="138" name="テキスト ボックス 137"/>
            <p:cNvSpPr txBox="1"/>
            <p:nvPr/>
          </p:nvSpPr>
          <p:spPr>
            <a:xfrm>
              <a:off x="7555118" y="4636691"/>
              <a:ext cx="3014946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階調数の大きい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ファイルで保存する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</a:t>
              </a:r>
              <a:r>
                <a:rPr lang="en-US" altLang="ja-JP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hdr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32bit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</a:t>
              </a:r>
              <a:r>
                <a:rPr lang="en-US" altLang="ja-JP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exr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48bit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en-US" altLang="ja-JP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6457715" y="1405848"/>
              <a:ext cx="4066257" cy="3178779"/>
              <a:chOff x="6457715" y="1405848"/>
              <a:chExt cx="4066257" cy="3178779"/>
            </a:xfrm>
          </p:grpSpPr>
          <p:sp>
            <p:nvSpPr>
              <p:cNvPr id="136" name="テキスト ボックス 135"/>
              <p:cNvSpPr txBox="1"/>
              <p:nvPr/>
            </p:nvSpPr>
            <p:spPr>
              <a:xfrm>
                <a:off x="7414630" y="1405848"/>
                <a:ext cx="2302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HDRI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en-US" altLang="ja-JP" sz="28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7715" y="1880275"/>
                <a:ext cx="4066257" cy="2704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" name="グループ化 10"/>
          <p:cNvGrpSpPr/>
          <p:nvPr/>
        </p:nvGrpSpPr>
        <p:grpSpPr>
          <a:xfrm>
            <a:off x="1998057" y="4584370"/>
            <a:ext cx="3423823" cy="1192213"/>
            <a:chOff x="474057" y="4584370"/>
            <a:chExt cx="3423823" cy="1192213"/>
          </a:xfrm>
        </p:grpSpPr>
        <p:cxnSp>
          <p:nvCxnSpPr>
            <p:cNvPr id="106" name="直線矢印コネクタ 105"/>
            <p:cNvCxnSpPr>
              <a:stCxn id="1026" idx="2"/>
              <a:endCxn id="43" idx="1"/>
            </p:cNvCxnSpPr>
            <p:nvPr/>
          </p:nvCxnSpPr>
          <p:spPr>
            <a:xfrm>
              <a:off x="474057" y="4584370"/>
              <a:ext cx="2653289" cy="979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左右矢印 42"/>
            <p:cNvSpPr/>
            <p:nvPr/>
          </p:nvSpPr>
          <p:spPr>
            <a:xfrm>
              <a:off x="2356812" y="5492665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4261165" y="4584370"/>
            <a:ext cx="2132451" cy="955013"/>
            <a:chOff x="2737165" y="4584370"/>
            <a:chExt cx="2132451" cy="955013"/>
          </a:xfrm>
        </p:grpSpPr>
        <p:cxnSp>
          <p:nvCxnSpPr>
            <p:cNvPr id="108" name="直線矢印コネクタ 107"/>
            <p:cNvCxnSpPr>
              <a:stCxn id="1027" idx="2"/>
              <a:endCxn id="45" idx="1"/>
            </p:cNvCxnSpPr>
            <p:nvPr/>
          </p:nvCxnSpPr>
          <p:spPr>
            <a:xfrm>
              <a:off x="2737165" y="4584370"/>
              <a:ext cx="1361917" cy="7420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左右矢印 44"/>
            <p:cNvSpPr/>
            <p:nvPr/>
          </p:nvSpPr>
          <p:spPr>
            <a:xfrm>
              <a:off x="3328548" y="5255465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5633316" y="4584370"/>
            <a:ext cx="1541068" cy="721407"/>
            <a:chOff x="4109316" y="4584370"/>
            <a:chExt cx="1541068" cy="721407"/>
          </a:xfrm>
        </p:grpSpPr>
        <p:cxnSp>
          <p:nvCxnSpPr>
            <p:cNvPr id="105" name="直線矢印コネクタ 104"/>
            <p:cNvCxnSpPr>
              <a:stCxn id="1028" idx="2"/>
              <a:endCxn id="46" idx="1"/>
            </p:cNvCxnSpPr>
            <p:nvPr/>
          </p:nvCxnSpPr>
          <p:spPr>
            <a:xfrm flipH="1">
              <a:off x="4879850" y="4584370"/>
              <a:ext cx="72602" cy="5084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左右矢印 45"/>
            <p:cNvSpPr/>
            <p:nvPr/>
          </p:nvSpPr>
          <p:spPr>
            <a:xfrm>
              <a:off x="4109316" y="5021859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3884284" y="4592097"/>
            <a:ext cx="4084059" cy="1013398"/>
            <a:chOff x="2360284" y="4592096"/>
            <a:chExt cx="4084059" cy="1013398"/>
          </a:xfrm>
        </p:grpSpPr>
        <p:cxnSp>
          <p:nvCxnSpPr>
            <p:cNvPr id="128" name="直線矢印コネクタ 127"/>
            <p:cNvCxnSpPr/>
            <p:nvPr/>
          </p:nvCxnSpPr>
          <p:spPr>
            <a:xfrm flipV="1">
              <a:off x="4954553" y="4592096"/>
              <a:ext cx="1489790" cy="8142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左右矢印 48"/>
            <p:cNvSpPr/>
            <p:nvPr/>
          </p:nvSpPr>
          <p:spPr>
            <a:xfrm>
              <a:off x="2360284" y="5321576"/>
              <a:ext cx="3290099" cy="283918"/>
            </a:xfrm>
            <a:prstGeom prst="leftRightArrow">
              <a:avLst>
                <a:gd name="adj1" fmla="val 50000"/>
                <a:gd name="adj2" fmla="val 63889"/>
              </a:avLst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879024" y="5738220"/>
            <a:ext cx="8486775" cy="423862"/>
            <a:chOff x="285750" y="3657999"/>
            <a:chExt cx="8486775" cy="423862"/>
          </a:xfrm>
        </p:grpSpPr>
        <p:sp>
          <p:nvSpPr>
            <p:cNvPr id="57" name="右矢印 56"/>
            <p:cNvSpPr/>
            <p:nvPr/>
          </p:nvSpPr>
          <p:spPr>
            <a:xfrm>
              <a:off x="285750" y="3672286"/>
              <a:ext cx="8486775" cy="409575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90" name="直線コネクタ 89"/>
            <p:cNvCxnSpPr/>
            <p:nvPr/>
          </p:nvCxnSpPr>
          <p:spPr>
            <a:xfrm flipH="1" flipV="1">
              <a:off x="4885280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 flipH="1" flipV="1">
              <a:off x="411736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1563765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 flipV="1">
              <a:off x="2715794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 flipH="1" flipV="1">
              <a:off x="3805306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 flipV="1">
              <a:off x="5984330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 flipV="1">
              <a:off x="7073842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 flipV="1">
              <a:off x="8163353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/>
          <p:cNvSpPr txBox="1"/>
          <p:nvPr/>
        </p:nvSpPr>
        <p:spPr>
          <a:xfrm>
            <a:off x="1826684" y="6035660"/>
            <a:ext cx="369332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曇りの夜空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2542310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夜空</a:t>
            </a: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3512129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月夜</a:t>
            </a:r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662057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屋内</a:t>
            </a: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770421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</a:t>
            </a: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6283039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蛍光灯</a:t>
            </a: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864930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白熱灯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8254172" y="6581001"/>
            <a:ext cx="3837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図の出典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[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Durand &amp; Dorsey SIGGRAPH 2002]</a:t>
            </a:r>
          </a:p>
        </p:txBody>
      </p:sp>
    </p:spTree>
    <p:extLst>
      <p:ext uri="{BB962C8B-B14F-4D97-AF65-F5344CB8AC3E}">
        <p14:creationId xmlns:p14="http://schemas.microsoft.com/office/powerpoint/2010/main" val="23499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35169" y="1429659"/>
            <a:ext cx="8752262" cy="903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露光時間が可変のカメラ </a:t>
            </a:r>
            <a:r>
              <a:rPr lang="en-US" altLang="ja-JP" sz="2400" dirty="0"/>
              <a:t> -  NIKON D7000 </a:t>
            </a:r>
          </a:p>
          <a:p>
            <a:pPr marL="0" indent="0">
              <a:buNone/>
            </a:pPr>
            <a:r>
              <a:rPr lang="en-US" altLang="ja-JP" sz="2400" dirty="0"/>
              <a:t>HDRI</a:t>
            </a:r>
            <a:r>
              <a:rPr lang="ja-JP" altLang="en-US" sz="2400" dirty="0"/>
              <a:t>合成ソフト            </a:t>
            </a:r>
            <a:r>
              <a:rPr lang="en-US" altLang="ja-JP" sz="2400" dirty="0"/>
              <a:t>-  Luminance HDR</a:t>
            </a:r>
            <a:r>
              <a:rPr lang="ja-JP" altLang="en-US" sz="2400" dirty="0"/>
              <a:t> （</a:t>
            </a:r>
            <a:r>
              <a:rPr lang="en-US" altLang="ja-JP" sz="2400" dirty="0" err="1"/>
              <a:t>ver</a:t>
            </a:r>
            <a:r>
              <a:rPr lang="en-US" altLang="ja-JP" sz="2400" dirty="0"/>
              <a:t> 2.3.1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r="12778"/>
          <a:stretch/>
        </p:blipFill>
        <p:spPr bwMode="auto">
          <a:xfrm>
            <a:off x="6771979" y="3544936"/>
            <a:ext cx="3563723" cy="5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グループ化 13"/>
          <p:cNvGrpSpPr/>
          <p:nvPr/>
        </p:nvGrpSpPr>
        <p:grpSpPr>
          <a:xfrm>
            <a:off x="1043467" y="3532236"/>
            <a:ext cx="4094582" cy="3411489"/>
            <a:chOff x="309034" y="3435350"/>
            <a:chExt cx="3614429" cy="3011439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09034" y="3435350"/>
              <a:ext cx="1702020" cy="1496964"/>
              <a:chOff x="644526" y="3022600"/>
              <a:chExt cx="1702020" cy="1496964"/>
            </a:xfrm>
          </p:grpSpPr>
          <p:pic>
            <p:nvPicPr>
              <p:cNvPr id="2052" name="Picture 4" descr="C:\Users\takashi\Desktop\hdrTest\DSC_0652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526" y="30226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テキスト ボックス 63"/>
              <p:cNvSpPr txBox="1"/>
              <p:nvPr/>
            </p:nvSpPr>
            <p:spPr>
              <a:xfrm>
                <a:off x="834137" y="4119454"/>
                <a:ext cx="1191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1/500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309034" y="4959350"/>
              <a:ext cx="1702020" cy="1487439"/>
              <a:chOff x="2608793" y="2971800"/>
              <a:chExt cx="1702020" cy="1487439"/>
            </a:xfrm>
          </p:grpSpPr>
          <p:pic>
            <p:nvPicPr>
              <p:cNvPr id="2053" name="Picture 5" descr="C:\Users\takashi\Desktop\hdrTest\DSC_0655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793" y="29718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2892179" y="4059129"/>
                <a:ext cx="1032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1/60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2221443" y="3448050"/>
              <a:ext cx="1702020" cy="1496964"/>
              <a:chOff x="4687360" y="3022600"/>
              <a:chExt cx="1702020" cy="1496964"/>
            </a:xfrm>
          </p:grpSpPr>
          <p:pic>
            <p:nvPicPr>
              <p:cNvPr id="2055" name="Picture 7" descr="C:\Users\takashi\Desktop\hdrTest\DSC_0659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7360" y="30226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テキスト ボックス 65"/>
              <p:cNvSpPr txBox="1"/>
              <p:nvPr/>
            </p:nvSpPr>
            <p:spPr>
              <a:xfrm>
                <a:off x="5071896" y="4119454"/>
                <a:ext cx="866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1/4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2221443" y="4953000"/>
              <a:ext cx="1702020" cy="1487439"/>
              <a:chOff x="6651626" y="2971800"/>
              <a:chExt cx="1702020" cy="1487439"/>
            </a:xfrm>
          </p:grpSpPr>
          <p:pic>
            <p:nvPicPr>
              <p:cNvPr id="4" name="Picture 2" descr="C:\Users\takashi\Desktop\hdrTest\DSC_0661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626" y="29718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テキスト ボックス 67"/>
              <p:cNvSpPr txBox="1"/>
              <p:nvPr/>
            </p:nvSpPr>
            <p:spPr>
              <a:xfrm>
                <a:off x="7188287" y="4059129"/>
                <a:ext cx="599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6" name="テキスト ボックス 5"/>
          <p:cNvSpPr txBox="1"/>
          <p:nvPr/>
        </p:nvSpPr>
        <p:spPr>
          <a:xfrm>
            <a:off x="1243497" y="3050460"/>
            <a:ext cx="37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露光時間を変え撮影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695780" y="3050460"/>
            <a:ext cx="400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一枚の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画像に合成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6771980" y="4139676"/>
            <a:ext cx="3563723" cy="23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522146" y="327014"/>
            <a:ext cx="206498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Luminance HDR </a:t>
            </a:r>
            <a:endParaRPr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1335169" y="247516"/>
            <a:ext cx="8333161" cy="576064"/>
          </a:xfrm>
        </p:spPr>
        <p:txBody>
          <a:bodyPr>
            <a:noAutofit/>
          </a:bodyPr>
          <a:lstStyle/>
          <a:p>
            <a:pPr algn="l"/>
            <a:r>
              <a:rPr lang="en-US" altLang="ja-JP" sz="3600" dirty="0"/>
              <a:t>HDRI</a:t>
            </a:r>
            <a:r>
              <a:rPr lang="ja-JP" altLang="en-US" sz="3600" dirty="0"/>
              <a:t>を自作してみる</a:t>
            </a:r>
          </a:p>
        </p:txBody>
      </p:sp>
    </p:spTree>
    <p:extLst>
      <p:ext uri="{BB962C8B-B14F-4D97-AF65-F5344CB8AC3E}">
        <p14:creationId xmlns:p14="http://schemas.microsoft.com/office/powerpoint/2010/main" val="28495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701759" y="398085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全レンジ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を量子化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99754" y="11296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235220" y="1908072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724505" y="1534893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/>
          <p:cNvGrpSpPr/>
          <p:nvPr/>
        </p:nvGrpSpPr>
        <p:grpSpPr>
          <a:xfrm>
            <a:off x="850908" y="3793522"/>
            <a:ext cx="4080370" cy="3064477"/>
            <a:chOff x="4038939" y="144684"/>
            <a:chExt cx="4780970" cy="3181243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4815069" y="144684"/>
              <a:ext cx="4004840" cy="2720050"/>
              <a:chOff x="4722471" y="-17362"/>
              <a:chExt cx="4004840" cy="2720050"/>
            </a:xfrm>
          </p:grpSpPr>
          <p:cxnSp>
            <p:nvCxnSpPr>
              <p:cNvPr id="13" name="直線矢印コネクタ 12"/>
              <p:cNvCxnSpPr/>
              <p:nvPr/>
            </p:nvCxnSpPr>
            <p:spPr>
              <a:xfrm flipV="1">
                <a:off x="4728258" y="-17362"/>
                <a:ext cx="0" cy="271426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>
                <a:off x="4722471" y="2702688"/>
                <a:ext cx="4004840" cy="0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/>
            <p:cNvSpPr txBox="1"/>
            <p:nvPr/>
          </p:nvSpPr>
          <p:spPr>
            <a:xfrm>
              <a:off x="5984389" y="2910572"/>
              <a:ext cx="1519871" cy="415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画素位置 </a:t>
              </a: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 rot="16200000">
              <a:off x="4041345" y="1351060"/>
              <a:ext cx="910585" cy="432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輝度値</a:t>
              </a: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038939" y="2507032"/>
              <a:ext cx="742280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038939" y="278906"/>
              <a:ext cx="663394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40" name="フリーフォーム 39"/>
          <p:cNvSpPr/>
          <p:nvPr/>
        </p:nvSpPr>
        <p:spPr>
          <a:xfrm>
            <a:off x="1656538" y="3987406"/>
            <a:ext cx="3112355" cy="230011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7" name="グループ化 56"/>
          <p:cNvGrpSpPr/>
          <p:nvPr/>
        </p:nvGrpSpPr>
        <p:grpSpPr>
          <a:xfrm>
            <a:off x="1653378" y="2362305"/>
            <a:ext cx="3164685" cy="1387376"/>
            <a:chOff x="650077" y="2044805"/>
            <a:chExt cx="3164685" cy="1387376"/>
          </a:xfrm>
        </p:grpSpPr>
        <p:pic>
          <p:nvPicPr>
            <p:cNvPr id="52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42738" r="37027" b="56256"/>
            <a:stretch/>
          </p:blipFill>
          <p:spPr bwMode="auto">
            <a:xfrm>
              <a:off x="662669" y="3380194"/>
              <a:ext cx="3141478" cy="519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6" name="グループ化 55"/>
            <p:cNvGrpSpPr/>
            <p:nvPr/>
          </p:nvGrpSpPr>
          <p:grpSpPr>
            <a:xfrm>
              <a:off x="650077" y="2044805"/>
              <a:ext cx="3164685" cy="1317516"/>
              <a:chOff x="650077" y="2044805"/>
              <a:chExt cx="3164685" cy="1317516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2476980" y="2044805"/>
                <a:ext cx="609774" cy="4571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54" name="直線矢印コネクタ 53"/>
              <p:cNvCxnSpPr>
                <a:endCxn id="4" idx="1"/>
              </p:cNvCxnSpPr>
              <p:nvPr/>
            </p:nvCxnSpPr>
            <p:spPr>
              <a:xfrm flipV="1">
                <a:off x="650077" y="2067665"/>
                <a:ext cx="1826903" cy="1289899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>
                <a:stCxn id="4" idx="3"/>
              </p:cNvCxnSpPr>
              <p:nvPr/>
            </p:nvCxnSpPr>
            <p:spPr>
              <a:xfrm>
                <a:off x="3086754" y="2067665"/>
                <a:ext cx="728008" cy="1294656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直線矢印コネクタ 65"/>
          <p:cNvCxnSpPr/>
          <p:nvPr/>
        </p:nvCxnSpPr>
        <p:spPr>
          <a:xfrm flipV="1">
            <a:off x="7908187" y="5080000"/>
            <a:ext cx="0" cy="108545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7903249" y="6183526"/>
            <a:ext cx="3417971" cy="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/>
          <p:cNvSpPr txBox="1"/>
          <p:nvPr/>
        </p:nvSpPr>
        <p:spPr>
          <a:xfrm>
            <a:off x="7615820" y="592182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358524" y="499858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フリーフォーム 70"/>
          <p:cNvSpPr/>
          <p:nvPr/>
        </p:nvSpPr>
        <p:spPr>
          <a:xfrm>
            <a:off x="7969322" y="5349281"/>
            <a:ext cx="3112355" cy="740828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右矢印 59"/>
          <p:cNvSpPr/>
          <p:nvPr/>
        </p:nvSpPr>
        <p:spPr>
          <a:xfrm>
            <a:off x="5701759" y="3247261"/>
            <a:ext cx="1171775" cy="74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フリーフォーム 74"/>
          <p:cNvSpPr/>
          <p:nvPr/>
        </p:nvSpPr>
        <p:spPr>
          <a:xfrm>
            <a:off x="7970839" y="5359400"/>
            <a:ext cx="3114675" cy="749300"/>
          </a:xfrm>
          <a:custGeom>
            <a:avLst/>
            <a:gdLst>
              <a:gd name="connsiteX0" fmla="*/ 0 w 3114675"/>
              <a:gd name="connsiteY0" fmla="*/ 1021556 h 1097756"/>
              <a:gd name="connsiteX1" fmla="*/ 511968 w 3114675"/>
              <a:gd name="connsiteY1" fmla="*/ 1021556 h 1097756"/>
              <a:gd name="connsiteX2" fmla="*/ 511968 w 3114675"/>
              <a:gd name="connsiteY2" fmla="*/ 1097756 h 1097756"/>
              <a:gd name="connsiteX3" fmla="*/ 538162 w 3114675"/>
              <a:gd name="connsiteY3" fmla="*/ 1097756 h 1097756"/>
              <a:gd name="connsiteX4" fmla="*/ 678656 w 3114675"/>
              <a:gd name="connsiteY4" fmla="*/ 1097756 h 1097756"/>
              <a:gd name="connsiteX5" fmla="*/ 678656 w 3114675"/>
              <a:gd name="connsiteY5" fmla="*/ 940594 h 1097756"/>
              <a:gd name="connsiteX6" fmla="*/ 745331 w 3114675"/>
              <a:gd name="connsiteY6" fmla="*/ 940594 h 1097756"/>
              <a:gd name="connsiteX7" fmla="*/ 745331 w 3114675"/>
              <a:gd name="connsiteY7" fmla="*/ 962025 h 1097756"/>
              <a:gd name="connsiteX8" fmla="*/ 745331 w 3114675"/>
              <a:gd name="connsiteY8" fmla="*/ 1028700 h 1097756"/>
              <a:gd name="connsiteX9" fmla="*/ 1147762 w 3114675"/>
              <a:gd name="connsiteY9" fmla="*/ 1028700 h 1097756"/>
              <a:gd name="connsiteX10" fmla="*/ 1147762 w 3114675"/>
              <a:gd name="connsiteY10" fmla="*/ 952500 h 1097756"/>
              <a:gd name="connsiteX11" fmla="*/ 1202531 w 3114675"/>
              <a:gd name="connsiteY11" fmla="*/ 952500 h 1097756"/>
              <a:gd name="connsiteX12" fmla="*/ 1202531 w 3114675"/>
              <a:gd name="connsiteY12" fmla="*/ 914400 h 1097756"/>
              <a:gd name="connsiteX13" fmla="*/ 1254918 w 3114675"/>
              <a:gd name="connsiteY13" fmla="*/ 914400 h 1097756"/>
              <a:gd name="connsiteX14" fmla="*/ 1254918 w 3114675"/>
              <a:gd name="connsiteY14" fmla="*/ 1026319 h 1097756"/>
              <a:gd name="connsiteX15" fmla="*/ 1319212 w 3114675"/>
              <a:gd name="connsiteY15" fmla="*/ 1026319 h 1097756"/>
              <a:gd name="connsiteX16" fmla="*/ 1319212 w 3114675"/>
              <a:gd name="connsiteY16" fmla="*/ 1073944 h 1097756"/>
              <a:gd name="connsiteX17" fmla="*/ 1531143 w 3114675"/>
              <a:gd name="connsiteY17" fmla="*/ 1073944 h 1097756"/>
              <a:gd name="connsiteX18" fmla="*/ 1531143 w 3114675"/>
              <a:gd name="connsiteY18" fmla="*/ 516731 h 1097756"/>
              <a:gd name="connsiteX19" fmla="*/ 1564481 w 3114675"/>
              <a:gd name="connsiteY19" fmla="*/ 516731 h 1097756"/>
              <a:gd name="connsiteX20" fmla="*/ 1564481 w 3114675"/>
              <a:gd name="connsiteY20" fmla="*/ 178594 h 1097756"/>
              <a:gd name="connsiteX21" fmla="*/ 1614487 w 3114675"/>
              <a:gd name="connsiteY21" fmla="*/ 178594 h 1097756"/>
              <a:gd name="connsiteX22" fmla="*/ 1645443 w 3114675"/>
              <a:gd name="connsiteY22" fmla="*/ 178594 h 1097756"/>
              <a:gd name="connsiteX23" fmla="*/ 1645443 w 3114675"/>
              <a:gd name="connsiteY23" fmla="*/ 78581 h 1097756"/>
              <a:gd name="connsiteX24" fmla="*/ 1900237 w 3114675"/>
              <a:gd name="connsiteY24" fmla="*/ 78581 h 1097756"/>
              <a:gd name="connsiteX25" fmla="*/ 1900237 w 3114675"/>
              <a:gd name="connsiteY25" fmla="*/ 190500 h 1097756"/>
              <a:gd name="connsiteX26" fmla="*/ 1955006 w 3114675"/>
              <a:gd name="connsiteY26" fmla="*/ 190500 h 1097756"/>
              <a:gd name="connsiteX27" fmla="*/ 1955006 w 3114675"/>
              <a:gd name="connsiteY27" fmla="*/ 269081 h 1097756"/>
              <a:gd name="connsiteX28" fmla="*/ 2050256 w 3114675"/>
              <a:gd name="connsiteY28" fmla="*/ 269081 h 1097756"/>
              <a:gd name="connsiteX29" fmla="*/ 2050256 w 3114675"/>
              <a:gd name="connsiteY29" fmla="*/ 50006 h 1097756"/>
              <a:gd name="connsiteX30" fmla="*/ 2095500 w 3114675"/>
              <a:gd name="connsiteY30" fmla="*/ 50006 h 1097756"/>
              <a:gd name="connsiteX31" fmla="*/ 2452687 w 3114675"/>
              <a:gd name="connsiteY31" fmla="*/ 50006 h 1097756"/>
              <a:gd name="connsiteX32" fmla="*/ 2452687 w 3114675"/>
              <a:gd name="connsiteY32" fmla="*/ 128587 h 1097756"/>
              <a:gd name="connsiteX33" fmla="*/ 2524125 w 3114675"/>
              <a:gd name="connsiteY33" fmla="*/ 128587 h 1097756"/>
              <a:gd name="connsiteX34" fmla="*/ 2524125 w 3114675"/>
              <a:gd name="connsiteY34" fmla="*/ 73819 h 1097756"/>
              <a:gd name="connsiteX35" fmla="*/ 2550318 w 3114675"/>
              <a:gd name="connsiteY35" fmla="*/ 76200 h 1097756"/>
              <a:gd name="connsiteX36" fmla="*/ 2621756 w 3114675"/>
              <a:gd name="connsiteY36" fmla="*/ 76200 h 1097756"/>
              <a:gd name="connsiteX37" fmla="*/ 2621756 w 3114675"/>
              <a:gd name="connsiteY37" fmla="*/ 128587 h 1097756"/>
              <a:gd name="connsiteX38" fmla="*/ 2671762 w 3114675"/>
              <a:gd name="connsiteY38" fmla="*/ 128587 h 1097756"/>
              <a:gd name="connsiteX39" fmla="*/ 2671762 w 3114675"/>
              <a:gd name="connsiteY39" fmla="*/ 0 h 1097756"/>
              <a:gd name="connsiteX40" fmla="*/ 2705100 w 3114675"/>
              <a:gd name="connsiteY40" fmla="*/ 0 h 1097756"/>
              <a:gd name="connsiteX41" fmla="*/ 2752725 w 3114675"/>
              <a:gd name="connsiteY41" fmla="*/ 0 h 1097756"/>
              <a:gd name="connsiteX42" fmla="*/ 2752725 w 3114675"/>
              <a:gd name="connsiteY42" fmla="*/ 197644 h 1097756"/>
              <a:gd name="connsiteX43" fmla="*/ 2845593 w 3114675"/>
              <a:gd name="connsiteY43" fmla="*/ 197644 h 1097756"/>
              <a:gd name="connsiteX44" fmla="*/ 2845593 w 3114675"/>
              <a:gd name="connsiteY44" fmla="*/ 88106 h 1097756"/>
              <a:gd name="connsiteX45" fmla="*/ 3114675 w 3114675"/>
              <a:gd name="connsiteY45" fmla="*/ 88106 h 10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14675" h="1097756">
                <a:moveTo>
                  <a:pt x="0" y="1021556"/>
                </a:moveTo>
                <a:lnTo>
                  <a:pt x="511968" y="1021556"/>
                </a:lnTo>
                <a:lnTo>
                  <a:pt x="511968" y="1097756"/>
                </a:lnTo>
                <a:lnTo>
                  <a:pt x="538162" y="1097756"/>
                </a:lnTo>
                <a:lnTo>
                  <a:pt x="678656" y="1097756"/>
                </a:lnTo>
                <a:lnTo>
                  <a:pt x="678656" y="940594"/>
                </a:lnTo>
                <a:lnTo>
                  <a:pt x="745331" y="940594"/>
                </a:lnTo>
                <a:lnTo>
                  <a:pt x="745331" y="962025"/>
                </a:lnTo>
                <a:lnTo>
                  <a:pt x="745331" y="1028700"/>
                </a:lnTo>
                <a:lnTo>
                  <a:pt x="1147762" y="1028700"/>
                </a:lnTo>
                <a:lnTo>
                  <a:pt x="1147762" y="952500"/>
                </a:lnTo>
                <a:lnTo>
                  <a:pt x="1202531" y="952500"/>
                </a:lnTo>
                <a:lnTo>
                  <a:pt x="1202531" y="914400"/>
                </a:lnTo>
                <a:lnTo>
                  <a:pt x="1254918" y="914400"/>
                </a:lnTo>
                <a:lnTo>
                  <a:pt x="1254918" y="1026319"/>
                </a:lnTo>
                <a:lnTo>
                  <a:pt x="1319212" y="1026319"/>
                </a:lnTo>
                <a:lnTo>
                  <a:pt x="1319212" y="1073944"/>
                </a:lnTo>
                <a:lnTo>
                  <a:pt x="1531143" y="1073944"/>
                </a:lnTo>
                <a:lnTo>
                  <a:pt x="1531143" y="516731"/>
                </a:lnTo>
                <a:lnTo>
                  <a:pt x="1564481" y="516731"/>
                </a:lnTo>
                <a:lnTo>
                  <a:pt x="1564481" y="178594"/>
                </a:lnTo>
                <a:lnTo>
                  <a:pt x="1614487" y="178594"/>
                </a:lnTo>
                <a:lnTo>
                  <a:pt x="1645443" y="178594"/>
                </a:lnTo>
                <a:lnTo>
                  <a:pt x="1645443" y="78581"/>
                </a:lnTo>
                <a:lnTo>
                  <a:pt x="1900237" y="78581"/>
                </a:lnTo>
                <a:lnTo>
                  <a:pt x="1900237" y="190500"/>
                </a:lnTo>
                <a:lnTo>
                  <a:pt x="1955006" y="190500"/>
                </a:lnTo>
                <a:lnTo>
                  <a:pt x="1955006" y="269081"/>
                </a:lnTo>
                <a:lnTo>
                  <a:pt x="2050256" y="269081"/>
                </a:lnTo>
                <a:lnTo>
                  <a:pt x="2050256" y="50006"/>
                </a:lnTo>
                <a:lnTo>
                  <a:pt x="2095500" y="50006"/>
                </a:lnTo>
                <a:lnTo>
                  <a:pt x="2452687" y="50006"/>
                </a:lnTo>
                <a:lnTo>
                  <a:pt x="2452687" y="128587"/>
                </a:lnTo>
                <a:lnTo>
                  <a:pt x="2524125" y="128587"/>
                </a:lnTo>
                <a:lnTo>
                  <a:pt x="2524125" y="73819"/>
                </a:lnTo>
                <a:lnTo>
                  <a:pt x="2550318" y="76200"/>
                </a:lnTo>
                <a:lnTo>
                  <a:pt x="2621756" y="76200"/>
                </a:lnTo>
                <a:lnTo>
                  <a:pt x="2621756" y="128587"/>
                </a:lnTo>
                <a:lnTo>
                  <a:pt x="2671762" y="128587"/>
                </a:lnTo>
                <a:lnTo>
                  <a:pt x="2671762" y="0"/>
                </a:lnTo>
                <a:lnTo>
                  <a:pt x="2705100" y="0"/>
                </a:lnTo>
                <a:lnTo>
                  <a:pt x="2752725" y="0"/>
                </a:lnTo>
                <a:lnTo>
                  <a:pt x="2752725" y="197644"/>
                </a:lnTo>
                <a:lnTo>
                  <a:pt x="2845593" y="197644"/>
                </a:lnTo>
                <a:lnTo>
                  <a:pt x="2845593" y="88106"/>
                </a:lnTo>
                <a:lnTo>
                  <a:pt x="3114675" y="88106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7696128" y="1038345"/>
            <a:ext cx="3751550" cy="3432493"/>
            <a:chOff x="5232328" y="657344"/>
            <a:chExt cx="3751550" cy="3432493"/>
          </a:xfrm>
        </p:grpSpPr>
        <p:sp>
          <p:nvSpPr>
            <p:cNvPr id="65" name="テキスト ボックス 64"/>
            <p:cNvSpPr txBox="1"/>
            <p:nvPr/>
          </p:nvSpPr>
          <p:spPr>
            <a:xfrm>
              <a:off x="5580424" y="65734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低ダイナミックレンジ</a:t>
              </a:r>
            </a:p>
          </p:txBody>
        </p:sp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328" y="1204732"/>
              <a:ext cx="3751550" cy="247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正方形/長方形 84"/>
            <p:cNvSpPr/>
            <p:nvPr/>
          </p:nvSpPr>
          <p:spPr>
            <a:xfrm>
              <a:off x="6016513" y="3720505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細かな情報が潰れる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8" name="タイトル 1"/>
          <p:cNvSpPr>
            <a:spLocks noGrp="1"/>
          </p:cNvSpPr>
          <p:nvPr>
            <p:ph type="title"/>
          </p:nvPr>
        </p:nvSpPr>
        <p:spPr>
          <a:xfrm>
            <a:off x="2118544" y="1757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トーンマッピング（線形）</a:t>
            </a:r>
          </a:p>
        </p:txBody>
      </p:sp>
    </p:spTree>
    <p:extLst>
      <p:ext uri="{BB962C8B-B14F-4D97-AF65-F5344CB8AC3E}">
        <p14:creationId xmlns:p14="http://schemas.microsoft.com/office/powerpoint/2010/main" val="5296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1" grpId="0" animBg="1"/>
      <p:bldP spid="71" grpId="1" animBg="1"/>
      <p:bldP spid="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586343" y="3980856"/>
            <a:ext cx="1338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低い部分を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99754" y="11296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235220" y="1908072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724505" y="1534893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/>
          <p:cNvGrpSpPr/>
          <p:nvPr/>
        </p:nvGrpSpPr>
        <p:grpSpPr>
          <a:xfrm>
            <a:off x="850908" y="3793522"/>
            <a:ext cx="4080370" cy="3064477"/>
            <a:chOff x="4038939" y="144684"/>
            <a:chExt cx="4780970" cy="3181243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4815069" y="144684"/>
              <a:ext cx="4004840" cy="2720050"/>
              <a:chOff x="4722471" y="-17362"/>
              <a:chExt cx="4004840" cy="2720050"/>
            </a:xfrm>
          </p:grpSpPr>
          <p:cxnSp>
            <p:nvCxnSpPr>
              <p:cNvPr id="13" name="直線矢印コネクタ 12"/>
              <p:cNvCxnSpPr/>
              <p:nvPr/>
            </p:nvCxnSpPr>
            <p:spPr>
              <a:xfrm flipV="1">
                <a:off x="4728258" y="-17362"/>
                <a:ext cx="0" cy="271426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>
                <a:off x="4722471" y="2702688"/>
                <a:ext cx="4004840" cy="0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/>
            <p:cNvSpPr txBox="1"/>
            <p:nvPr/>
          </p:nvSpPr>
          <p:spPr>
            <a:xfrm>
              <a:off x="5984389" y="2910572"/>
              <a:ext cx="1519871" cy="415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画素位置 </a:t>
              </a: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 rot="16200000">
              <a:off x="4041345" y="1351060"/>
              <a:ext cx="910585" cy="432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輝度値</a:t>
              </a: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038939" y="2507032"/>
              <a:ext cx="742280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038939" y="278906"/>
              <a:ext cx="663394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40" name="フリーフォーム 39"/>
          <p:cNvSpPr/>
          <p:nvPr/>
        </p:nvSpPr>
        <p:spPr>
          <a:xfrm>
            <a:off x="1656538" y="3987406"/>
            <a:ext cx="3112355" cy="230011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7" name="グループ化 56"/>
          <p:cNvGrpSpPr/>
          <p:nvPr/>
        </p:nvGrpSpPr>
        <p:grpSpPr>
          <a:xfrm>
            <a:off x="1653378" y="2362305"/>
            <a:ext cx="3164685" cy="1387376"/>
            <a:chOff x="650077" y="2044805"/>
            <a:chExt cx="3164685" cy="1387376"/>
          </a:xfrm>
        </p:grpSpPr>
        <p:pic>
          <p:nvPicPr>
            <p:cNvPr id="52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42738" r="37027" b="56256"/>
            <a:stretch/>
          </p:blipFill>
          <p:spPr bwMode="auto">
            <a:xfrm>
              <a:off x="662669" y="3380194"/>
              <a:ext cx="3141478" cy="519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6" name="グループ化 55"/>
            <p:cNvGrpSpPr/>
            <p:nvPr/>
          </p:nvGrpSpPr>
          <p:grpSpPr>
            <a:xfrm>
              <a:off x="650077" y="2044805"/>
              <a:ext cx="3164685" cy="1317516"/>
              <a:chOff x="650077" y="2044805"/>
              <a:chExt cx="3164685" cy="1317516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2476980" y="2044805"/>
                <a:ext cx="609774" cy="4571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54" name="直線矢印コネクタ 53"/>
              <p:cNvCxnSpPr>
                <a:endCxn id="4" idx="1"/>
              </p:cNvCxnSpPr>
              <p:nvPr/>
            </p:nvCxnSpPr>
            <p:spPr>
              <a:xfrm flipV="1">
                <a:off x="650077" y="2067665"/>
                <a:ext cx="1826903" cy="1289899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>
                <a:stCxn id="4" idx="3"/>
              </p:cNvCxnSpPr>
              <p:nvPr/>
            </p:nvCxnSpPr>
            <p:spPr>
              <a:xfrm>
                <a:off x="3086754" y="2067665"/>
                <a:ext cx="728008" cy="1294656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右矢印 59"/>
          <p:cNvSpPr/>
          <p:nvPr/>
        </p:nvSpPr>
        <p:spPr>
          <a:xfrm>
            <a:off x="5701759" y="3247261"/>
            <a:ext cx="1171775" cy="74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タイトル 1"/>
          <p:cNvSpPr>
            <a:spLocks noGrp="1"/>
          </p:cNvSpPr>
          <p:nvPr>
            <p:ph type="title"/>
          </p:nvPr>
        </p:nvSpPr>
        <p:spPr>
          <a:xfrm>
            <a:off x="2118544" y="1757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トーンマッピング（線形）</a:t>
            </a:r>
          </a:p>
        </p:txBody>
      </p:sp>
      <p:sp>
        <p:nvSpPr>
          <p:cNvPr id="46" name="右中かっこ 45"/>
          <p:cNvSpPr/>
          <p:nvPr/>
        </p:nvSpPr>
        <p:spPr>
          <a:xfrm>
            <a:off x="4993899" y="5411068"/>
            <a:ext cx="283579" cy="1035934"/>
          </a:xfrm>
          <a:prstGeom prst="rightBrace">
            <a:avLst>
              <a:gd name="adj1" fmla="val 79762"/>
              <a:gd name="adj2" fmla="val 5000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フリーフォーム 47"/>
          <p:cNvSpPr/>
          <p:nvPr/>
        </p:nvSpPr>
        <p:spPr>
          <a:xfrm>
            <a:off x="7518858" y="5239512"/>
            <a:ext cx="3150454" cy="949569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76714 w 3474503"/>
              <a:gd name="connsiteY21" fmla="*/ 355269 h 2336623"/>
              <a:gd name="connsiteX22" fmla="*/ 1915610 w 3474503"/>
              <a:gd name="connsiteY22" fmla="*/ 245310 h 2336623"/>
              <a:gd name="connsiteX23" fmla="*/ 2054507 w 3474503"/>
              <a:gd name="connsiteY23" fmla="*/ 152712 h 2336623"/>
              <a:gd name="connsiteX24" fmla="*/ 2126305 w 3474503"/>
              <a:gd name="connsiteY24" fmla="*/ 265075 h 2336623"/>
              <a:gd name="connsiteX25" fmla="*/ 2195317 w 3474503"/>
              <a:gd name="connsiteY25" fmla="*/ 594245 h 2336623"/>
              <a:gd name="connsiteX26" fmla="*/ 2250776 w 3474503"/>
              <a:gd name="connsiteY26" fmla="*/ 521363 h 2336623"/>
              <a:gd name="connsiteX27" fmla="*/ 2292073 w 3474503"/>
              <a:gd name="connsiteY27" fmla="*/ 136214 h 2336623"/>
              <a:gd name="connsiteX28" fmla="*/ 2402859 w 3474503"/>
              <a:gd name="connsiteY28" fmla="*/ 190936 h 2336623"/>
              <a:gd name="connsiteX29" fmla="*/ 2483670 w 3474503"/>
              <a:gd name="connsiteY29" fmla="*/ 93094 h 2336623"/>
              <a:gd name="connsiteX30" fmla="*/ 2615879 w 3474503"/>
              <a:gd name="connsiteY30" fmla="*/ 199011 h 2336623"/>
              <a:gd name="connsiteX31" fmla="*/ 2685327 w 3474503"/>
              <a:gd name="connsiteY31" fmla="*/ 181649 h 2336623"/>
              <a:gd name="connsiteX32" fmla="*/ 2766350 w 3474503"/>
              <a:gd name="connsiteY32" fmla="*/ 308970 h 2336623"/>
              <a:gd name="connsiteX33" fmla="*/ 2824223 w 3474503"/>
              <a:gd name="connsiteY33" fmla="*/ 175861 h 2336623"/>
              <a:gd name="connsiteX34" fmla="*/ 2939970 w 3474503"/>
              <a:gd name="connsiteY34" fmla="*/ 280034 h 2336623"/>
              <a:gd name="connsiteX35" fmla="*/ 3003631 w 3474503"/>
              <a:gd name="connsiteY35" fmla="*/ 2241 h 2336623"/>
              <a:gd name="connsiteX36" fmla="*/ 3119377 w 3474503"/>
              <a:gd name="connsiteY36" fmla="*/ 459441 h 2336623"/>
              <a:gd name="connsiteX37" fmla="*/ 3194613 w 3474503"/>
              <a:gd name="connsiteY37" fmla="*/ 164287 h 2336623"/>
              <a:gd name="connsiteX38" fmla="*/ 3246699 w 3474503"/>
              <a:gd name="connsiteY38" fmla="*/ 297396 h 2336623"/>
              <a:gd name="connsiteX39" fmla="*/ 3287210 w 3474503"/>
              <a:gd name="connsiteY39" fmla="*/ 239522 h 2336623"/>
              <a:gd name="connsiteX40" fmla="*/ 3379808 w 3474503"/>
              <a:gd name="connsiteY40" fmla="*/ 320545 h 2336623"/>
              <a:gd name="connsiteX41" fmla="*/ 3474503 w 3474503"/>
              <a:gd name="connsiteY4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1915610 w 3474503"/>
              <a:gd name="connsiteY22" fmla="*/ 245310 h 2336623"/>
              <a:gd name="connsiteX23" fmla="*/ 2054507 w 3474503"/>
              <a:gd name="connsiteY23" fmla="*/ 152712 h 2336623"/>
              <a:gd name="connsiteX24" fmla="*/ 2126305 w 3474503"/>
              <a:gd name="connsiteY24" fmla="*/ 265075 h 2336623"/>
              <a:gd name="connsiteX25" fmla="*/ 2195317 w 3474503"/>
              <a:gd name="connsiteY25" fmla="*/ 594245 h 2336623"/>
              <a:gd name="connsiteX26" fmla="*/ 2250776 w 3474503"/>
              <a:gd name="connsiteY26" fmla="*/ 521363 h 2336623"/>
              <a:gd name="connsiteX27" fmla="*/ 2292073 w 3474503"/>
              <a:gd name="connsiteY27" fmla="*/ 136214 h 2336623"/>
              <a:gd name="connsiteX28" fmla="*/ 2402859 w 3474503"/>
              <a:gd name="connsiteY28" fmla="*/ 190936 h 2336623"/>
              <a:gd name="connsiteX29" fmla="*/ 2483670 w 3474503"/>
              <a:gd name="connsiteY29" fmla="*/ 93094 h 2336623"/>
              <a:gd name="connsiteX30" fmla="*/ 2615879 w 3474503"/>
              <a:gd name="connsiteY30" fmla="*/ 199011 h 2336623"/>
              <a:gd name="connsiteX31" fmla="*/ 2685327 w 3474503"/>
              <a:gd name="connsiteY31" fmla="*/ 181649 h 2336623"/>
              <a:gd name="connsiteX32" fmla="*/ 2766350 w 3474503"/>
              <a:gd name="connsiteY32" fmla="*/ 308970 h 2336623"/>
              <a:gd name="connsiteX33" fmla="*/ 2824223 w 3474503"/>
              <a:gd name="connsiteY33" fmla="*/ 175861 h 2336623"/>
              <a:gd name="connsiteX34" fmla="*/ 2939970 w 3474503"/>
              <a:gd name="connsiteY34" fmla="*/ 280034 h 2336623"/>
              <a:gd name="connsiteX35" fmla="*/ 3003631 w 3474503"/>
              <a:gd name="connsiteY35" fmla="*/ 2241 h 2336623"/>
              <a:gd name="connsiteX36" fmla="*/ 3119377 w 3474503"/>
              <a:gd name="connsiteY36" fmla="*/ 459441 h 2336623"/>
              <a:gd name="connsiteX37" fmla="*/ 3194613 w 3474503"/>
              <a:gd name="connsiteY37" fmla="*/ 164287 h 2336623"/>
              <a:gd name="connsiteX38" fmla="*/ 3246699 w 3474503"/>
              <a:gd name="connsiteY38" fmla="*/ 297396 h 2336623"/>
              <a:gd name="connsiteX39" fmla="*/ 3287210 w 3474503"/>
              <a:gd name="connsiteY39" fmla="*/ 239522 h 2336623"/>
              <a:gd name="connsiteX40" fmla="*/ 3379808 w 3474503"/>
              <a:gd name="connsiteY40" fmla="*/ 320545 h 2336623"/>
              <a:gd name="connsiteX41" fmla="*/ 3474503 w 3474503"/>
              <a:gd name="connsiteY4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054507 w 3474503"/>
              <a:gd name="connsiteY22" fmla="*/ 152712 h 2336623"/>
              <a:gd name="connsiteX23" fmla="*/ 2126305 w 3474503"/>
              <a:gd name="connsiteY23" fmla="*/ 265075 h 2336623"/>
              <a:gd name="connsiteX24" fmla="*/ 2195317 w 3474503"/>
              <a:gd name="connsiteY24" fmla="*/ 594245 h 2336623"/>
              <a:gd name="connsiteX25" fmla="*/ 2250776 w 3474503"/>
              <a:gd name="connsiteY25" fmla="*/ 521363 h 2336623"/>
              <a:gd name="connsiteX26" fmla="*/ 2292073 w 3474503"/>
              <a:gd name="connsiteY26" fmla="*/ 136214 h 2336623"/>
              <a:gd name="connsiteX27" fmla="*/ 2402859 w 3474503"/>
              <a:gd name="connsiteY27" fmla="*/ 190936 h 2336623"/>
              <a:gd name="connsiteX28" fmla="*/ 2483670 w 3474503"/>
              <a:gd name="connsiteY28" fmla="*/ 93094 h 2336623"/>
              <a:gd name="connsiteX29" fmla="*/ 2615879 w 3474503"/>
              <a:gd name="connsiteY29" fmla="*/ 199011 h 2336623"/>
              <a:gd name="connsiteX30" fmla="*/ 2685327 w 3474503"/>
              <a:gd name="connsiteY30" fmla="*/ 181649 h 2336623"/>
              <a:gd name="connsiteX31" fmla="*/ 2766350 w 3474503"/>
              <a:gd name="connsiteY31" fmla="*/ 308970 h 2336623"/>
              <a:gd name="connsiteX32" fmla="*/ 2824223 w 3474503"/>
              <a:gd name="connsiteY32" fmla="*/ 175861 h 2336623"/>
              <a:gd name="connsiteX33" fmla="*/ 2939970 w 3474503"/>
              <a:gd name="connsiteY33" fmla="*/ 280034 h 2336623"/>
              <a:gd name="connsiteX34" fmla="*/ 3003631 w 3474503"/>
              <a:gd name="connsiteY34" fmla="*/ 2241 h 2336623"/>
              <a:gd name="connsiteX35" fmla="*/ 3119377 w 3474503"/>
              <a:gd name="connsiteY35" fmla="*/ 459441 h 2336623"/>
              <a:gd name="connsiteX36" fmla="*/ 3194613 w 3474503"/>
              <a:gd name="connsiteY36" fmla="*/ 164287 h 2336623"/>
              <a:gd name="connsiteX37" fmla="*/ 3246699 w 3474503"/>
              <a:gd name="connsiteY37" fmla="*/ 297396 h 2336623"/>
              <a:gd name="connsiteX38" fmla="*/ 3287210 w 3474503"/>
              <a:gd name="connsiteY38" fmla="*/ 239522 h 2336623"/>
              <a:gd name="connsiteX39" fmla="*/ 3379808 w 3474503"/>
              <a:gd name="connsiteY39" fmla="*/ 320545 h 2336623"/>
              <a:gd name="connsiteX40" fmla="*/ 3474503 w 3474503"/>
              <a:gd name="connsiteY40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26305 w 3474503"/>
              <a:gd name="connsiteY22" fmla="*/ 265075 h 2336623"/>
              <a:gd name="connsiteX23" fmla="*/ 2195317 w 3474503"/>
              <a:gd name="connsiteY23" fmla="*/ 594245 h 2336623"/>
              <a:gd name="connsiteX24" fmla="*/ 2250776 w 3474503"/>
              <a:gd name="connsiteY24" fmla="*/ 521363 h 2336623"/>
              <a:gd name="connsiteX25" fmla="*/ 2292073 w 3474503"/>
              <a:gd name="connsiteY25" fmla="*/ 136214 h 2336623"/>
              <a:gd name="connsiteX26" fmla="*/ 2402859 w 3474503"/>
              <a:gd name="connsiteY26" fmla="*/ 190936 h 2336623"/>
              <a:gd name="connsiteX27" fmla="*/ 2483670 w 3474503"/>
              <a:gd name="connsiteY27" fmla="*/ 93094 h 2336623"/>
              <a:gd name="connsiteX28" fmla="*/ 2615879 w 3474503"/>
              <a:gd name="connsiteY28" fmla="*/ 199011 h 2336623"/>
              <a:gd name="connsiteX29" fmla="*/ 2685327 w 3474503"/>
              <a:gd name="connsiteY29" fmla="*/ 181649 h 2336623"/>
              <a:gd name="connsiteX30" fmla="*/ 2766350 w 3474503"/>
              <a:gd name="connsiteY30" fmla="*/ 308970 h 2336623"/>
              <a:gd name="connsiteX31" fmla="*/ 2824223 w 3474503"/>
              <a:gd name="connsiteY31" fmla="*/ 175861 h 2336623"/>
              <a:gd name="connsiteX32" fmla="*/ 2939970 w 3474503"/>
              <a:gd name="connsiteY32" fmla="*/ 280034 h 2336623"/>
              <a:gd name="connsiteX33" fmla="*/ 3003631 w 3474503"/>
              <a:gd name="connsiteY33" fmla="*/ 2241 h 2336623"/>
              <a:gd name="connsiteX34" fmla="*/ 3119377 w 3474503"/>
              <a:gd name="connsiteY34" fmla="*/ 459441 h 2336623"/>
              <a:gd name="connsiteX35" fmla="*/ 3194613 w 3474503"/>
              <a:gd name="connsiteY35" fmla="*/ 164287 h 2336623"/>
              <a:gd name="connsiteX36" fmla="*/ 3246699 w 3474503"/>
              <a:gd name="connsiteY36" fmla="*/ 297396 h 2336623"/>
              <a:gd name="connsiteX37" fmla="*/ 3287210 w 3474503"/>
              <a:gd name="connsiteY37" fmla="*/ 239522 h 2336623"/>
              <a:gd name="connsiteX38" fmla="*/ 3379808 w 3474503"/>
              <a:gd name="connsiteY38" fmla="*/ 320545 h 2336623"/>
              <a:gd name="connsiteX39" fmla="*/ 3474503 w 3474503"/>
              <a:gd name="connsiteY39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95317 w 3474503"/>
              <a:gd name="connsiteY22" fmla="*/ 594245 h 2336623"/>
              <a:gd name="connsiteX23" fmla="*/ 2250776 w 3474503"/>
              <a:gd name="connsiteY23" fmla="*/ 521363 h 2336623"/>
              <a:gd name="connsiteX24" fmla="*/ 2292073 w 3474503"/>
              <a:gd name="connsiteY24" fmla="*/ 136214 h 2336623"/>
              <a:gd name="connsiteX25" fmla="*/ 2402859 w 3474503"/>
              <a:gd name="connsiteY25" fmla="*/ 190936 h 2336623"/>
              <a:gd name="connsiteX26" fmla="*/ 2483670 w 3474503"/>
              <a:gd name="connsiteY26" fmla="*/ 93094 h 2336623"/>
              <a:gd name="connsiteX27" fmla="*/ 2615879 w 3474503"/>
              <a:gd name="connsiteY27" fmla="*/ 199011 h 2336623"/>
              <a:gd name="connsiteX28" fmla="*/ 2685327 w 3474503"/>
              <a:gd name="connsiteY28" fmla="*/ 181649 h 2336623"/>
              <a:gd name="connsiteX29" fmla="*/ 2766350 w 3474503"/>
              <a:gd name="connsiteY29" fmla="*/ 308970 h 2336623"/>
              <a:gd name="connsiteX30" fmla="*/ 2824223 w 3474503"/>
              <a:gd name="connsiteY30" fmla="*/ 175861 h 2336623"/>
              <a:gd name="connsiteX31" fmla="*/ 2939970 w 3474503"/>
              <a:gd name="connsiteY31" fmla="*/ 280034 h 2336623"/>
              <a:gd name="connsiteX32" fmla="*/ 3003631 w 3474503"/>
              <a:gd name="connsiteY32" fmla="*/ 2241 h 2336623"/>
              <a:gd name="connsiteX33" fmla="*/ 3119377 w 3474503"/>
              <a:gd name="connsiteY33" fmla="*/ 459441 h 2336623"/>
              <a:gd name="connsiteX34" fmla="*/ 3194613 w 3474503"/>
              <a:gd name="connsiteY34" fmla="*/ 164287 h 2336623"/>
              <a:gd name="connsiteX35" fmla="*/ 3246699 w 3474503"/>
              <a:gd name="connsiteY35" fmla="*/ 297396 h 2336623"/>
              <a:gd name="connsiteX36" fmla="*/ 3287210 w 3474503"/>
              <a:gd name="connsiteY36" fmla="*/ 239522 h 2336623"/>
              <a:gd name="connsiteX37" fmla="*/ 3379808 w 3474503"/>
              <a:gd name="connsiteY37" fmla="*/ 320545 h 2336623"/>
              <a:gd name="connsiteX38" fmla="*/ 3474503 w 3474503"/>
              <a:gd name="connsiteY38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95317 w 3474503"/>
              <a:gd name="connsiteY22" fmla="*/ 594245 h 2336623"/>
              <a:gd name="connsiteX23" fmla="*/ 2292073 w 3474503"/>
              <a:gd name="connsiteY23" fmla="*/ 136214 h 2336623"/>
              <a:gd name="connsiteX24" fmla="*/ 2402859 w 3474503"/>
              <a:gd name="connsiteY24" fmla="*/ 190936 h 2336623"/>
              <a:gd name="connsiteX25" fmla="*/ 2483670 w 3474503"/>
              <a:gd name="connsiteY25" fmla="*/ 93094 h 2336623"/>
              <a:gd name="connsiteX26" fmla="*/ 2615879 w 3474503"/>
              <a:gd name="connsiteY26" fmla="*/ 199011 h 2336623"/>
              <a:gd name="connsiteX27" fmla="*/ 2685327 w 3474503"/>
              <a:gd name="connsiteY27" fmla="*/ 181649 h 2336623"/>
              <a:gd name="connsiteX28" fmla="*/ 2766350 w 3474503"/>
              <a:gd name="connsiteY28" fmla="*/ 308970 h 2336623"/>
              <a:gd name="connsiteX29" fmla="*/ 2824223 w 3474503"/>
              <a:gd name="connsiteY29" fmla="*/ 175861 h 2336623"/>
              <a:gd name="connsiteX30" fmla="*/ 2939970 w 3474503"/>
              <a:gd name="connsiteY30" fmla="*/ 280034 h 2336623"/>
              <a:gd name="connsiteX31" fmla="*/ 3003631 w 3474503"/>
              <a:gd name="connsiteY31" fmla="*/ 2241 h 2336623"/>
              <a:gd name="connsiteX32" fmla="*/ 3119377 w 3474503"/>
              <a:gd name="connsiteY32" fmla="*/ 459441 h 2336623"/>
              <a:gd name="connsiteX33" fmla="*/ 3194613 w 3474503"/>
              <a:gd name="connsiteY33" fmla="*/ 164287 h 2336623"/>
              <a:gd name="connsiteX34" fmla="*/ 3246699 w 3474503"/>
              <a:gd name="connsiteY34" fmla="*/ 297396 h 2336623"/>
              <a:gd name="connsiteX35" fmla="*/ 3287210 w 3474503"/>
              <a:gd name="connsiteY35" fmla="*/ 239522 h 2336623"/>
              <a:gd name="connsiteX36" fmla="*/ 3379808 w 3474503"/>
              <a:gd name="connsiteY36" fmla="*/ 320545 h 2336623"/>
              <a:gd name="connsiteX37" fmla="*/ 3474503 w 3474503"/>
              <a:gd name="connsiteY37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292073 w 3474503"/>
              <a:gd name="connsiteY22" fmla="*/ 136214 h 2336623"/>
              <a:gd name="connsiteX23" fmla="*/ 2402859 w 3474503"/>
              <a:gd name="connsiteY23" fmla="*/ 190936 h 2336623"/>
              <a:gd name="connsiteX24" fmla="*/ 2483670 w 3474503"/>
              <a:gd name="connsiteY24" fmla="*/ 93094 h 2336623"/>
              <a:gd name="connsiteX25" fmla="*/ 2615879 w 3474503"/>
              <a:gd name="connsiteY25" fmla="*/ 199011 h 2336623"/>
              <a:gd name="connsiteX26" fmla="*/ 2685327 w 3474503"/>
              <a:gd name="connsiteY26" fmla="*/ 181649 h 2336623"/>
              <a:gd name="connsiteX27" fmla="*/ 2766350 w 3474503"/>
              <a:gd name="connsiteY27" fmla="*/ 308970 h 2336623"/>
              <a:gd name="connsiteX28" fmla="*/ 2824223 w 3474503"/>
              <a:gd name="connsiteY28" fmla="*/ 175861 h 2336623"/>
              <a:gd name="connsiteX29" fmla="*/ 2939970 w 3474503"/>
              <a:gd name="connsiteY29" fmla="*/ 280034 h 2336623"/>
              <a:gd name="connsiteX30" fmla="*/ 3003631 w 3474503"/>
              <a:gd name="connsiteY30" fmla="*/ 2241 h 2336623"/>
              <a:gd name="connsiteX31" fmla="*/ 3119377 w 3474503"/>
              <a:gd name="connsiteY31" fmla="*/ 459441 h 2336623"/>
              <a:gd name="connsiteX32" fmla="*/ 3194613 w 3474503"/>
              <a:gd name="connsiteY32" fmla="*/ 164287 h 2336623"/>
              <a:gd name="connsiteX33" fmla="*/ 3246699 w 3474503"/>
              <a:gd name="connsiteY33" fmla="*/ 297396 h 2336623"/>
              <a:gd name="connsiteX34" fmla="*/ 3287210 w 3474503"/>
              <a:gd name="connsiteY34" fmla="*/ 239522 h 2336623"/>
              <a:gd name="connsiteX35" fmla="*/ 3379808 w 3474503"/>
              <a:gd name="connsiteY35" fmla="*/ 320545 h 2336623"/>
              <a:gd name="connsiteX36" fmla="*/ 3474503 w 3474503"/>
              <a:gd name="connsiteY36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02859 w 3474503"/>
              <a:gd name="connsiteY22" fmla="*/ 190936 h 2336623"/>
              <a:gd name="connsiteX23" fmla="*/ 2483670 w 3474503"/>
              <a:gd name="connsiteY23" fmla="*/ 93094 h 2336623"/>
              <a:gd name="connsiteX24" fmla="*/ 2615879 w 3474503"/>
              <a:gd name="connsiteY24" fmla="*/ 199011 h 2336623"/>
              <a:gd name="connsiteX25" fmla="*/ 2685327 w 3474503"/>
              <a:gd name="connsiteY25" fmla="*/ 181649 h 2336623"/>
              <a:gd name="connsiteX26" fmla="*/ 2766350 w 3474503"/>
              <a:gd name="connsiteY26" fmla="*/ 308970 h 2336623"/>
              <a:gd name="connsiteX27" fmla="*/ 2824223 w 3474503"/>
              <a:gd name="connsiteY27" fmla="*/ 175861 h 2336623"/>
              <a:gd name="connsiteX28" fmla="*/ 2939970 w 3474503"/>
              <a:gd name="connsiteY28" fmla="*/ 280034 h 2336623"/>
              <a:gd name="connsiteX29" fmla="*/ 3003631 w 3474503"/>
              <a:gd name="connsiteY29" fmla="*/ 2241 h 2336623"/>
              <a:gd name="connsiteX30" fmla="*/ 3119377 w 3474503"/>
              <a:gd name="connsiteY30" fmla="*/ 459441 h 2336623"/>
              <a:gd name="connsiteX31" fmla="*/ 3194613 w 3474503"/>
              <a:gd name="connsiteY31" fmla="*/ 164287 h 2336623"/>
              <a:gd name="connsiteX32" fmla="*/ 3246699 w 3474503"/>
              <a:gd name="connsiteY32" fmla="*/ 297396 h 2336623"/>
              <a:gd name="connsiteX33" fmla="*/ 3287210 w 3474503"/>
              <a:gd name="connsiteY33" fmla="*/ 239522 h 2336623"/>
              <a:gd name="connsiteX34" fmla="*/ 3379808 w 3474503"/>
              <a:gd name="connsiteY34" fmla="*/ 320545 h 2336623"/>
              <a:gd name="connsiteX35" fmla="*/ 3474503 w 3474503"/>
              <a:gd name="connsiteY35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287210 w 3474503"/>
              <a:gd name="connsiteY32" fmla="*/ 239522 h 2336623"/>
              <a:gd name="connsiteX33" fmla="*/ 3379808 w 3474503"/>
              <a:gd name="connsiteY33" fmla="*/ 320545 h 2336623"/>
              <a:gd name="connsiteX34" fmla="*/ 3474503 w 3474503"/>
              <a:gd name="connsiteY34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379808 w 3474503"/>
              <a:gd name="connsiteY32" fmla="*/ 320545 h 2336623"/>
              <a:gd name="connsiteX33" fmla="*/ 3474503 w 3474503"/>
              <a:gd name="connsiteY33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474503 w 3474503"/>
              <a:gd name="connsiteY32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474503 w 3474503"/>
              <a:gd name="connsiteY3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474503 w 3474503"/>
              <a:gd name="connsiteY30" fmla="*/ 1519473 h 2336623"/>
              <a:gd name="connsiteX0" fmla="*/ 0 w 3474503"/>
              <a:gd name="connsiteY0" fmla="*/ 2287484 h 2387952"/>
              <a:gd name="connsiteX1" fmla="*/ 86810 w 3474503"/>
              <a:gd name="connsiteY1" fmla="*/ 2212249 h 2387952"/>
              <a:gd name="connsiteX2" fmla="*/ 179408 w 3474503"/>
              <a:gd name="connsiteY2" fmla="*/ 2281697 h 2387952"/>
              <a:gd name="connsiteX3" fmla="*/ 219919 w 3474503"/>
              <a:gd name="connsiteY3" fmla="*/ 2368507 h 2387952"/>
              <a:gd name="connsiteX4" fmla="*/ 289367 w 3474503"/>
              <a:gd name="connsiteY4" fmla="*/ 2223823 h 2387952"/>
              <a:gd name="connsiteX5" fmla="*/ 381965 w 3474503"/>
              <a:gd name="connsiteY5" fmla="*/ 2293271 h 2387952"/>
              <a:gd name="connsiteX6" fmla="*/ 428264 w 3474503"/>
              <a:gd name="connsiteY6" fmla="*/ 2258547 h 2387952"/>
              <a:gd name="connsiteX7" fmla="*/ 497712 w 3474503"/>
              <a:gd name="connsiteY7" fmla="*/ 2322208 h 2387952"/>
              <a:gd name="connsiteX8" fmla="*/ 561372 w 3474503"/>
              <a:gd name="connsiteY8" fmla="*/ 2235398 h 2387952"/>
              <a:gd name="connsiteX9" fmla="*/ 677119 w 3474503"/>
              <a:gd name="connsiteY9" fmla="*/ 2385869 h 2387952"/>
              <a:gd name="connsiteX10" fmla="*/ 763929 w 3474503"/>
              <a:gd name="connsiteY10" fmla="*/ 2102289 h 2387952"/>
              <a:gd name="connsiteX11" fmla="*/ 810228 w 3474503"/>
              <a:gd name="connsiteY11" fmla="*/ 2275909 h 2387952"/>
              <a:gd name="connsiteX12" fmla="*/ 920188 w 3474503"/>
              <a:gd name="connsiteY12" fmla="*/ 2194887 h 2387952"/>
              <a:gd name="connsiteX13" fmla="*/ 1001210 w 3474503"/>
              <a:gd name="connsiteY13" fmla="*/ 2316421 h 2387952"/>
              <a:gd name="connsiteX14" fmla="*/ 1105383 w 3474503"/>
              <a:gd name="connsiteY14" fmla="*/ 2258547 h 2387952"/>
              <a:gd name="connsiteX15" fmla="*/ 1226917 w 3474503"/>
              <a:gd name="connsiteY15" fmla="*/ 2299059 h 2387952"/>
              <a:gd name="connsiteX16" fmla="*/ 1354238 w 3474503"/>
              <a:gd name="connsiteY16" fmla="*/ 2061778 h 2387952"/>
              <a:gd name="connsiteX17" fmla="*/ 1458410 w 3474503"/>
              <a:gd name="connsiteY17" fmla="*/ 2362720 h 2387952"/>
              <a:gd name="connsiteX18" fmla="*/ 1574157 w 3474503"/>
              <a:gd name="connsiteY18" fmla="*/ 2327995 h 2387952"/>
              <a:gd name="connsiteX19" fmla="*/ 1655180 w 3474503"/>
              <a:gd name="connsiteY19" fmla="*/ 2183312 h 2387952"/>
              <a:gd name="connsiteX20" fmla="*/ 1689904 w 3474503"/>
              <a:gd name="connsiteY20" fmla="*/ 1992330 h 2387952"/>
              <a:gd name="connsiteX21" fmla="*/ 1716221 w 3474503"/>
              <a:gd name="connsiteY21" fmla="*/ 1531455 h 2387952"/>
              <a:gd name="connsiteX22" fmla="*/ 2483670 w 3474503"/>
              <a:gd name="connsiteY22" fmla="*/ 144423 h 2387952"/>
              <a:gd name="connsiteX23" fmla="*/ 2615879 w 3474503"/>
              <a:gd name="connsiteY23" fmla="*/ 250340 h 2387952"/>
              <a:gd name="connsiteX24" fmla="*/ 2685327 w 3474503"/>
              <a:gd name="connsiteY24" fmla="*/ 232978 h 2387952"/>
              <a:gd name="connsiteX25" fmla="*/ 2766350 w 3474503"/>
              <a:gd name="connsiteY25" fmla="*/ 360299 h 2387952"/>
              <a:gd name="connsiteX26" fmla="*/ 2824223 w 3474503"/>
              <a:gd name="connsiteY26" fmla="*/ 227190 h 2387952"/>
              <a:gd name="connsiteX27" fmla="*/ 2939970 w 3474503"/>
              <a:gd name="connsiteY27" fmla="*/ 331363 h 2387952"/>
              <a:gd name="connsiteX28" fmla="*/ 3003631 w 3474503"/>
              <a:gd name="connsiteY28" fmla="*/ 53570 h 2387952"/>
              <a:gd name="connsiteX29" fmla="*/ 3474503 w 3474503"/>
              <a:gd name="connsiteY29" fmla="*/ 1570802 h 2387952"/>
              <a:gd name="connsiteX0" fmla="*/ 0 w 3474503"/>
              <a:gd name="connsiteY0" fmla="*/ 2218724 h 2319192"/>
              <a:gd name="connsiteX1" fmla="*/ 86810 w 3474503"/>
              <a:gd name="connsiteY1" fmla="*/ 2143489 h 2319192"/>
              <a:gd name="connsiteX2" fmla="*/ 179408 w 3474503"/>
              <a:gd name="connsiteY2" fmla="*/ 2212937 h 2319192"/>
              <a:gd name="connsiteX3" fmla="*/ 219919 w 3474503"/>
              <a:gd name="connsiteY3" fmla="*/ 2299747 h 2319192"/>
              <a:gd name="connsiteX4" fmla="*/ 289367 w 3474503"/>
              <a:gd name="connsiteY4" fmla="*/ 2155063 h 2319192"/>
              <a:gd name="connsiteX5" fmla="*/ 381965 w 3474503"/>
              <a:gd name="connsiteY5" fmla="*/ 2224511 h 2319192"/>
              <a:gd name="connsiteX6" fmla="*/ 428264 w 3474503"/>
              <a:gd name="connsiteY6" fmla="*/ 2189787 h 2319192"/>
              <a:gd name="connsiteX7" fmla="*/ 497712 w 3474503"/>
              <a:gd name="connsiteY7" fmla="*/ 2253448 h 2319192"/>
              <a:gd name="connsiteX8" fmla="*/ 561372 w 3474503"/>
              <a:gd name="connsiteY8" fmla="*/ 2166638 h 2319192"/>
              <a:gd name="connsiteX9" fmla="*/ 677119 w 3474503"/>
              <a:gd name="connsiteY9" fmla="*/ 2317109 h 2319192"/>
              <a:gd name="connsiteX10" fmla="*/ 763929 w 3474503"/>
              <a:gd name="connsiteY10" fmla="*/ 2033529 h 2319192"/>
              <a:gd name="connsiteX11" fmla="*/ 810228 w 3474503"/>
              <a:gd name="connsiteY11" fmla="*/ 2207149 h 2319192"/>
              <a:gd name="connsiteX12" fmla="*/ 920188 w 3474503"/>
              <a:gd name="connsiteY12" fmla="*/ 2126127 h 2319192"/>
              <a:gd name="connsiteX13" fmla="*/ 1001210 w 3474503"/>
              <a:gd name="connsiteY13" fmla="*/ 2247661 h 2319192"/>
              <a:gd name="connsiteX14" fmla="*/ 1105383 w 3474503"/>
              <a:gd name="connsiteY14" fmla="*/ 2189787 h 2319192"/>
              <a:gd name="connsiteX15" fmla="*/ 1226917 w 3474503"/>
              <a:gd name="connsiteY15" fmla="*/ 2230299 h 2319192"/>
              <a:gd name="connsiteX16" fmla="*/ 1354238 w 3474503"/>
              <a:gd name="connsiteY16" fmla="*/ 1993018 h 2319192"/>
              <a:gd name="connsiteX17" fmla="*/ 1458410 w 3474503"/>
              <a:gd name="connsiteY17" fmla="*/ 2293960 h 2319192"/>
              <a:gd name="connsiteX18" fmla="*/ 1574157 w 3474503"/>
              <a:gd name="connsiteY18" fmla="*/ 2259235 h 2319192"/>
              <a:gd name="connsiteX19" fmla="*/ 1655180 w 3474503"/>
              <a:gd name="connsiteY19" fmla="*/ 2114552 h 2319192"/>
              <a:gd name="connsiteX20" fmla="*/ 1689904 w 3474503"/>
              <a:gd name="connsiteY20" fmla="*/ 1923570 h 2319192"/>
              <a:gd name="connsiteX21" fmla="*/ 1716221 w 3474503"/>
              <a:gd name="connsiteY21" fmla="*/ 1462695 h 2319192"/>
              <a:gd name="connsiteX22" fmla="*/ 2483670 w 3474503"/>
              <a:gd name="connsiteY22" fmla="*/ 75663 h 2319192"/>
              <a:gd name="connsiteX23" fmla="*/ 2615879 w 3474503"/>
              <a:gd name="connsiteY23" fmla="*/ 181580 h 2319192"/>
              <a:gd name="connsiteX24" fmla="*/ 2685327 w 3474503"/>
              <a:gd name="connsiteY24" fmla="*/ 164218 h 2319192"/>
              <a:gd name="connsiteX25" fmla="*/ 2766350 w 3474503"/>
              <a:gd name="connsiteY25" fmla="*/ 291539 h 2319192"/>
              <a:gd name="connsiteX26" fmla="*/ 2824223 w 3474503"/>
              <a:gd name="connsiteY26" fmla="*/ 158430 h 2319192"/>
              <a:gd name="connsiteX27" fmla="*/ 2939970 w 3474503"/>
              <a:gd name="connsiteY27" fmla="*/ 262603 h 2319192"/>
              <a:gd name="connsiteX28" fmla="*/ 3474503 w 3474503"/>
              <a:gd name="connsiteY28" fmla="*/ 1502042 h 2319192"/>
              <a:gd name="connsiteX0" fmla="*/ 0 w 3474503"/>
              <a:gd name="connsiteY0" fmla="*/ 2218724 h 2319192"/>
              <a:gd name="connsiteX1" fmla="*/ 86810 w 3474503"/>
              <a:gd name="connsiteY1" fmla="*/ 2143489 h 2319192"/>
              <a:gd name="connsiteX2" fmla="*/ 179408 w 3474503"/>
              <a:gd name="connsiteY2" fmla="*/ 2212937 h 2319192"/>
              <a:gd name="connsiteX3" fmla="*/ 219919 w 3474503"/>
              <a:gd name="connsiteY3" fmla="*/ 2299747 h 2319192"/>
              <a:gd name="connsiteX4" fmla="*/ 289367 w 3474503"/>
              <a:gd name="connsiteY4" fmla="*/ 2155063 h 2319192"/>
              <a:gd name="connsiteX5" fmla="*/ 381965 w 3474503"/>
              <a:gd name="connsiteY5" fmla="*/ 2224511 h 2319192"/>
              <a:gd name="connsiteX6" fmla="*/ 428264 w 3474503"/>
              <a:gd name="connsiteY6" fmla="*/ 2189787 h 2319192"/>
              <a:gd name="connsiteX7" fmla="*/ 497712 w 3474503"/>
              <a:gd name="connsiteY7" fmla="*/ 2253448 h 2319192"/>
              <a:gd name="connsiteX8" fmla="*/ 561372 w 3474503"/>
              <a:gd name="connsiteY8" fmla="*/ 2166638 h 2319192"/>
              <a:gd name="connsiteX9" fmla="*/ 677119 w 3474503"/>
              <a:gd name="connsiteY9" fmla="*/ 2317109 h 2319192"/>
              <a:gd name="connsiteX10" fmla="*/ 763929 w 3474503"/>
              <a:gd name="connsiteY10" fmla="*/ 2033529 h 2319192"/>
              <a:gd name="connsiteX11" fmla="*/ 810228 w 3474503"/>
              <a:gd name="connsiteY11" fmla="*/ 2207149 h 2319192"/>
              <a:gd name="connsiteX12" fmla="*/ 920188 w 3474503"/>
              <a:gd name="connsiteY12" fmla="*/ 2126127 h 2319192"/>
              <a:gd name="connsiteX13" fmla="*/ 1001210 w 3474503"/>
              <a:gd name="connsiteY13" fmla="*/ 2247661 h 2319192"/>
              <a:gd name="connsiteX14" fmla="*/ 1105383 w 3474503"/>
              <a:gd name="connsiteY14" fmla="*/ 2189787 h 2319192"/>
              <a:gd name="connsiteX15" fmla="*/ 1226917 w 3474503"/>
              <a:gd name="connsiteY15" fmla="*/ 2230299 h 2319192"/>
              <a:gd name="connsiteX16" fmla="*/ 1354238 w 3474503"/>
              <a:gd name="connsiteY16" fmla="*/ 1993018 h 2319192"/>
              <a:gd name="connsiteX17" fmla="*/ 1458410 w 3474503"/>
              <a:gd name="connsiteY17" fmla="*/ 2293960 h 2319192"/>
              <a:gd name="connsiteX18" fmla="*/ 1574157 w 3474503"/>
              <a:gd name="connsiteY18" fmla="*/ 2259235 h 2319192"/>
              <a:gd name="connsiteX19" fmla="*/ 1655180 w 3474503"/>
              <a:gd name="connsiteY19" fmla="*/ 2114552 h 2319192"/>
              <a:gd name="connsiteX20" fmla="*/ 1689904 w 3474503"/>
              <a:gd name="connsiteY20" fmla="*/ 1923570 h 2319192"/>
              <a:gd name="connsiteX21" fmla="*/ 1716221 w 3474503"/>
              <a:gd name="connsiteY21" fmla="*/ 1462695 h 2319192"/>
              <a:gd name="connsiteX22" fmla="*/ 2483670 w 3474503"/>
              <a:gd name="connsiteY22" fmla="*/ 75663 h 2319192"/>
              <a:gd name="connsiteX23" fmla="*/ 2615879 w 3474503"/>
              <a:gd name="connsiteY23" fmla="*/ 181580 h 2319192"/>
              <a:gd name="connsiteX24" fmla="*/ 2685327 w 3474503"/>
              <a:gd name="connsiteY24" fmla="*/ 164218 h 2319192"/>
              <a:gd name="connsiteX25" fmla="*/ 2766350 w 3474503"/>
              <a:gd name="connsiteY25" fmla="*/ 291539 h 2319192"/>
              <a:gd name="connsiteX26" fmla="*/ 2824223 w 3474503"/>
              <a:gd name="connsiteY26" fmla="*/ 158430 h 2319192"/>
              <a:gd name="connsiteX27" fmla="*/ 3474503 w 3474503"/>
              <a:gd name="connsiteY27" fmla="*/ 1502042 h 2319192"/>
              <a:gd name="connsiteX0" fmla="*/ 0 w 3474503"/>
              <a:gd name="connsiteY0" fmla="*/ 2221976 h 2322444"/>
              <a:gd name="connsiteX1" fmla="*/ 86810 w 3474503"/>
              <a:gd name="connsiteY1" fmla="*/ 2146741 h 2322444"/>
              <a:gd name="connsiteX2" fmla="*/ 179408 w 3474503"/>
              <a:gd name="connsiteY2" fmla="*/ 2216189 h 2322444"/>
              <a:gd name="connsiteX3" fmla="*/ 219919 w 3474503"/>
              <a:gd name="connsiteY3" fmla="*/ 2302999 h 2322444"/>
              <a:gd name="connsiteX4" fmla="*/ 289367 w 3474503"/>
              <a:gd name="connsiteY4" fmla="*/ 2158315 h 2322444"/>
              <a:gd name="connsiteX5" fmla="*/ 381965 w 3474503"/>
              <a:gd name="connsiteY5" fmla="*/ 2227763 h 2322444"/>
              <a:gd name="connsiteX6" fmla="*/ 428264 w 3474503"/>
              <a:gd name="connsiteY6" fmla="*/ 2193039 h 2322444"/>
              <a:gd name="connsiteX7" fmla="*/ 497712 w 3474503"/>
              <a:gd name="connsiteY7" fmla="*/ 2256700 h 2322444"/>
              <a:gd name="connsiteX8" fmla="*/ 561372 w 3474503"/>
              <a:gd name="connsiteY8" fmla="*/ 2169890 h 2322444"/>
              <a:gd name="connsiteX9" fmla="*/ 677119 w 3474503"/>
              <a:gd name="connsiteY9" fmla="*/ 2320361 h 2322444"/>
              <a:gd name="connsiteX10" fmla="*/ 763929 w 3474503"/>
              <a:gd name="connsiteY10" fmla="*/ 2036781 h 2322444"/>
              <a:gd name="connsiteX11" fmla="*/ 810228 w 3474503"/>
              <a:gd name="connsiteY11" fmla="*/ 2210401 h 2322444"/>
              <a:gd name="connsiteX12" fmla="*/ 920188 w 3474503"/>
              <a:gd name="connsiteY12" fmla="*/ 2129379 h 2322444"/>
              <a:gd name="connsiteX13" fmla="*/ 1001210 w 3474503"/>
              <a:gd name="connsiteY13" fmla="*/ 2250913 h 2322444"/>
              <a:gd name="connsiteX14" fmla="*/ 1105383 w 3474503"/>
              <a:gd name="connsiteY14" fmla="*/ 2193039 h 2322444"/>
              <a:gd name="connsiteX15" fmla="*/ 1226917 w 3474503"/>
              <a:gd name="connsiteY15" fmla="*/ 2233551 h 2322444"/>
              <a:gd name="connsiteX16" fmla="*/ 1354238 w 3474503"/>
              <a:gd name="connsiteY16" fmla="*/ 1996270 h 2322444"/>
              <a:gd name="connsiteX17" fmla="*/ 1458410 w 3474503"/>
              <a:gd name="connsiteY17" fmla="*/ 2297212 h 2322444"/>
              <a:gd name="connsiteX18" fmla="*/ 1574157 w 3474503"/>
              <a:gd name="connsiteY18" fmla="*/ 2262487 h 2322444"/>
              <a:gd name="connsiteX19" fmla="*/ 1655180 w 3474503"/>
              <a:gd name="connsiteY19" fmla="*/ 2117804 h 2322444"/>
              <a:gd name="connsiteX20" fmla="*/ 1689904 w 3474503"/>
              <a:gd name="connsiteY20" fmla="*/ 1926822 h 2322444"/>
              <a:gd name="connsiteX21" fmla="*/ 1716221 w 3474503"/>
              <a:gd name="connsiteY21" fmla="*/ 1465947 h 2322444"/>
              <a:gd name="connsiteX22" fmla="*/ 2483670 w 3474503"/>
              <a:gd name="connsiteY22" fmla="*/ 78915 h 2322444"/>
              <a:gd name="connsiteX23" fmla="*/ 2615879 w 3474503"/>
              <a:gd name="connsiteY23" fmla="*/ 184832 h 2322444"/>
              <a:gd name="connsiteX24" fmla="*/ 2766350 w 3474503"/>
              <a:gd name="connsiteY24" fmla="*/ 294791 h 2322444"/>
              <a:gd name="connsiteX25" fmla="*/ 2824223 w 3474503"/>
              <a:gd name="connsiteY25" fmla="*/ 161682 h 2322444"/>
              <a:gd name="connsiteX26" fmla="*/ 3474503 w 3474503"/>
              <a:gd name="connsiteY26" fmla="*/ 1505294 h 2322444"/>
              <a:gd name="connsiteX0" fmla="*/ 0 w 3474503"/>
              <a:gd name="connsiteY0" fmla="*/ 2125067 h 2225535"/>
              <a:gd name="connsiteX1" fmla="*/ 86810 w 3474503"/>
              <a:gd name="connsiteY1" fmla="*/ 2049832 h 2225535"/>
              <a:gd name="connsiteX2" fmla="*/ 179408 w 3474503"/>
              <a:gd name="connsiteY2" fmla="*/ 2119280 h 2225535"/>
              <a:gd name="connsiteX3" fmla="*/ 219919 w 3474503"/>
              <a:gd name="connsiteY3" fmla="*/ 2206090 h 2225535"/>
              <a:gd name="connsiteX4" fmla="*/ 289367 w 3474503"/>
              <a:gd name="connsiteY4" fmla="*/ 2061406 h 2225535"/>
              <a:gd name="connsiteX5" fmla="*/ 381965 w 3474503"/>
              <a:gd name="connsiteY5" fmla="*/ 2130854 h 2225535"/>
              <a:gd name="connsiteX6" fmla="*/ 428264 w 3474503"/>
              <a:gd name="connsiteY6" fmla="*/ 2096130 h 2225535"/>
              <a:gd name="connsiteX7" fmla="*/ 497712 w 3474503"/>
              <a:gd name="connsiteY7" fmla="*/ 2159791 h 2225535"/>
              <a:gd name="connsiteX8" fmla="*/ 561372 w 3474503"/>
              <a:gd name="connsiteY8" fmla="*/ 2072981 h 2225535"/>
              <a:gd name="connsiteX9" fmla="*/ 677119 w 3474503"/>
              <a:gd name="connsiteY9" fmla="*/ 2223452 h 2225535"/>
              <a:gd name="connsiteX10" fmla="*/ 763929 w 3474503"/>
              <a:gd name="connsiteY10" fmla="*/ 1939872 h 2225535"/>
              <a:gd name="connsiteX11" fmla="*/ 810228 w 3474503"/>
              <a:gd name="connsiteY11" fmla="*/ 2113492 h 2225535"/>
              <a:gd name="connsiteX12" fmla="*/ 920188 w 3474503"/>
              <a:gd name="connsiteY12" fmla="*/ 2032470 h 2225535"/>
              <a:gd name="connsiteX13" fmla="*/ 1001210 w 3474503"/>
              <a:gd name="connsiteY13" fmla="*/ 2154004 h 2225535"/>
              <a:gd name="connsiteX14" fmla="*/ 1105383 w 3474503"/>
              <a:gd name="connsiteY14" fmla="*/ 2096130 h 2225535"/>
              <a:gd name="connsiteX15" fmla="*/ 1226917 w 3474503"/>
              <a:gd name="connsiteY15" fmla="*/ 2136642 h 2225535"/>
              <a:gd name="connsiteX16" fmla="*/ 1354238 w 3474503"/>
              <a:gd name="connsiteY16" fmla="*/ 1899361 h 2225535"/>
              <a:gd name="connsiteX17" fmla="*/ 1458410 w 3474503"/>
              <a:gd name="connsiteY17" fmla="*/ 2200303 h 2225535"/>
              <a:gd name="connsiteX18" fmla="*/ 1574157 w 3474503"/>
              <a:gd name="connsiteY18" fmla="*/ 2165578 h 2225535"/>
              <a:gd name="connsiteX19" fmla="*/ 1655180 w 3474503"/>
              <a:gd name="connsiteY19" fmla="*/ 2020895 h 2225535"/>
              <a:gd name="connsiteX20" fmla="*/ 1689904 w 3474503"/>
              <a:gd name="connsiteY20" fmla="*/ 1829913 h 2225535"/>
              <a:gd name="connsiteX21" fmla="*/ 1716221 w 3474503"/>
              <a:gd name="connsiteY21" fmla="*/ 1369038 h 2225535"/>
              <a:gd name="connsiteX22" fmla="*/ 2615879 w 3474503"/>
              <a:gd name="connsiteY22" fmla="*/ 87923 h 2225535"/>
              <a:gd name="connsiteX23" fmla="*/ 2766350 w 3474503"/>
              <a:gd name="connsiteY23" fmla="*/ 197882 h 2225535"/>
              <a:gd name="connsiteX24" fmla="*/ 2824223 w 3474503"/>
              <a:gd name="connsiteY24" fmla="*/ 64773 h 2225535"/>
              <a:gd name="connsiteX25" fmla="*/ 3474503 w 3474503"/>
              <a:gd name="connsiteY25" fmla="*/ 1408385 h 2225535"/>
              <a:gd name="connsiteX0" fmla="*/ 0 w 3474503"/>
              <a:gd name="connsiteY0" fmla="*/ 2125067 h 2225535"/>
              <a:gd name="connsiteX1" fmla="*/ 86810 w 3474503"/>
              <a:gd name="connsiteY1" fmla="*/ 2049832 h 2225535"/>
              <a:gd name="connsiteX2" fmla="*/ 179408 w 3474503"/>
              <a:gd name="connsiteY2" fmla="*/ 2119280 h 2225535"/>
              <a:gd name="connsiteX3" fmla="*/ 219919 w 3474503"/>
              <a:gd name="connsiteY3" fmla="*/ 2206090 h 2225535"/>
              <a:gd name="connsiteX4" fmla="*/ 289367 w 3474503"/>
              <a:gd name="connsiteY4" fmla="*/ 2061406 h 2225535"/>
              <a:gd name="connsiteX5" fmla="*/ 381965 w 3474503"/>
              <a:gd name="connsiteY5" fmla="*/ 2130854 h 2225535"/>
              <a:gd name="connsiteX6" fmla="*/ 428264 w 3474503"/>
              <a:gd name="connsiteY6" fmla="*/ 2096130 h 2225535"/>
              <a:gd name="connsiteX7" fmla="*/ 497712 w 3474503"/>
              <a:gd name="connsiteY7" fmla="*/ 2159791 h 2225535"/>
              <a:gd name="connsiteX8" fmla="*/ 561372 w 3474503"/>
              <a:gd name="connsiteY8" fmla="*/ 2072981 h 2225535"/>
              <a:gd name="connsiteX9" fmla="*/ 677119 w 3474503"/>
              <a:gd name="connsiteY9" fmla="*/ 2223452 h 2225535"/>
              <a:gd name="connsiteX10" fmla="*/ 763929 w 3474503"/>
              <a:gd name="connsiteY10" fmla="*/ 1939872 h 2225535"/>
              <a:gd name="connsiteX11" fmla="*/ 810228 w 3474503"/>
              <a:gd name="connsiteY11" fmla="*/ 2113492 h 2225535"/>
              <a:gd name="connsiteX12" fmla="*/ 920188 w 3474503"/>
              <a:gd name="connsiteY12" fmla="*/ 2032470 h 2225535"/>
              <a:gd name="connsiteX13" fmla="*/ 1001210 w 3474503"/>
              <a:gd name="connsiteY13" fmla="*/ 2154004 h 2225535"/>
              <a:gd name="connsiteX14" fmla="*/ 1105383 w 3474503"/>
              <a:gd name="connsiteY14" fmla="*/ 2096130 h 2225535"/>
              <a:gd name="connsiteX15" fmla="*/ 1226917 w 3474503"/>
              <a:gd name="connsiteY15" fmla="*/ 2136642 h 2225535"/>
              <a:gd name="connsiteX16" fmla="*/ 1354238 w 3474503"/>
              <a:gd name="connsiteY16" fmla="*/ 1899361 h 2225535"/>
              <a:gd name="connsiteX17" fmla="*/ 1458410 w 3474503"/>
              <a:gd name="connsiteY17" fmla="*/ 2200303 h 2225535"/>
              <a:gd name="connsiteX18" fmla="*/ 1574157 w 3474503"/>
              <a:gd name="connsiteY18" fmla="*/ 2165578 h 2225535"/>
              <a:gd name="connsiteX19" fmla="*/ 1655180 w 3474503"/>
              <a:gd name="connsiteY19" fmla="*/ 2020895 h 2225535"/>
              <a:gd name="connsiteX20" fmla="*/ 1689904 w 3474503"/>
              <a:gd name="connsiteY20" fmla="*/ 1829913 h 2225535"/>
              <a:gd name="connsiteX21" fmla="*/ 1716221 w 3474503"/>
              <a:gd name="connsiteY21" fmla="*/ 1369038 h 2225535"/>
              <a:gd name="connsiteX22" fmla="*/ 2766350 w 3474503"/>
              <a:gd name="connsiteY22" fmla="*/ 197882 h 2225535"/>
              <a:gd name="connsiteX23" fmla="*/ 2824223 w 3474503"/>
              <a:gd name="connsiteY23" fmla="*/ 64773 h 2225535"/>
              <a:gd name="connsiteX24" fmla="*/ 3474503 w 3474503"/>
              <a:gd name="connsiteY24" fmla="*/ 1408385 h 2225535"/>
              <a:gd name="connsiteX0" fmla="*/ 0 w 3474503"/>
              <a:gd name="connsiteY0" fmla="*/ 2060326 h 2160794"/>
              <a:gd name="connsiteX1" fmla="*/ 86810 w 3474503"/>
              <a:gd name="connsiteY1" fmla="*/ 1985091 h 2160794"/>
              <a:gd name="connsiteX2" fmla="*/ 179408 w 3474503"/>
              <a:gd name="connsiteY2" fmla="*/ 2054539 h 2160794"/>
              <a:gd name="connsiteX3" fmla="*/ 219919 w 3474503"/>
              <a:gd name="connsiteY3" fmla="*/ 2141349 h 2160794"/>
              <a:gd name="connsiteX4" fmla="*/ 289367 w 3474503"/>
              <a:gd name="connsiteY4" fmla="*/ 1996665 h 2160794"/>
              <a:gd name="connsiteX5" fmla="*/ 381965 w 3474503"/>
              <a:gd name="connsiteY5" fmla="*/ 2066113 h 2160794"/>
              <a:gd name="connsiteX6" fmla="*/ 428264 w 3474503"/>
              <a:gd name="connsiteY6" fmla="*/ 2031389 h 2160794"/>
              <a:gd name="connsiteX7" fmla="*/ 497712 w 3474503"/>
              <a:gd name="connsiteY7" fmla="*/ 2095050 h 2160794"/>
              <a:gd name="connsiteX8" fmla="*/ 561372 w 3474503"/>
              <a:gd name="connsiteY8" fmla="*/ 2008240 h 2160794"/>
              <a:gd name="connsiteX9" fmla="*/ 677119 w 3474503"/>
              <a:gd name="connsiteY9" fmla="*/ 2158711 h 2160794"/>
              <a:gd name="connsiteX10" fmla="*/ 763929 w 3474503"/>
              <a:gd name="connsiteY10" fmla="*/ 1875131 h 2160794"/>
              <a:gd name="connsiteX11" fmla="*/ 810228 w 3474503"/>
              <a:gd name="connsiteY11" fmla="*/ 2048751 h 2160794"/>
              <a:gd name="connsiteX12" fmla="*/ 920188 w 3474503"/>
              <a:gd name="connsiteY12" fmla="*/ 1967729 h 2160794"/>
              <a:gd name="connsiteX13" fmla="*/ 1001210 w 3474503"/>
              <a:gd name="connsiteY13" fmla="*/ 2089263 h 2160794"/>
              <a:gd name="connsiteX14" fmla="*/ 1105383 w 3474503"/>
              <a:gd name="connsiteY14" fmla="*/ 2031389 h 2160794"/>
              <a:gd name="connsiteX15" fmla="*/ 1226917 w 3474503"/>
              <a:gd name="connsiteY15" fmla="*/ 2071901 h 2160794"/>
              <a:gd name="connsiteX16" fmla="*/ 1354238 w 3474503"/>
              <a:gd name="connsiteY16" fmla="*/ 1834620 h 2160794"/>
              <a:gd name="connsiteX17" fmla="*/ 1458410 w 3474503"/>
              <a:gd name="connsiteY17" fmla="*/ 2135562 h 2160794"/>
              <a:gd name="connsiteX18" fmla="*/ 1574157 w 3474503"/>
              <a:gd name="connsiteY18" fmla="*/ 2100837 h 2160794"/>
              <a:gd name="connsiteX19" fmla="*/ 1655180 w 3474503"/>
              <a:gd name="connsiteY19" fmla="*/ 1956154 h 2160794"/>
              <a:gd name="connsiteX20" fmla="*/ 1689904 w 3474503"/>
              <a:gd name="connsiteY20" fmla="*/ 1765172 h 2160794"/>
              <a:gd name="connsiteX21" fmla="*/ 1716221 w 3474503"/>
              <a:gd name="connsiteY21" fmla="*/ 1304297 h 2160794"/>
              <a:gd name="connsiteX22" fmla="*/ 2824223 w 3474503"/>
              <a:gd name="connsiteY22" fmla="*/ 32 h 2160794"/>
              <a:gd name="connsiteX23" fmla="*/ 3474503 w 3474503"/>
              <a:gd name="connsiteY23" fmla="*/ 1343644 h 2160794"/>
              <a:gd name="connsiteX0" fmla="*/ 0 w 3474503"/>
              <a:gd name="connsiteY0" fmla="*/ 780680 h 881148"/>
              <a:gd name="connsiteX1" fmla="*/ 86810 w 3474503"/>
              <a:gd name="connsiteY1" fmla="*/ 705445 h 881148"/>
              <a:gd name="connsiteX2" fmla="*/ 179408 w 3474503"/>
              <a:gd name="connsiteY2" fmla="*/ 774893 h 881148"/>
              <a:gd name="connsiteX3" fmla="*/ 219919 w 3474503"/>
              <a:gd name="connsiteY3" fmla="*/ 861703 h 881148"/>
              <a:gd name="connsiteX4" fmla="*/ 289367 w 3474503"/>
              <a:gd name="connsiteY4" fmla="*/ 717019 h 881148"/>
              <a:gd name="connsiteX5" fmla="*/ 381965 w 3474503"/>
              <a:gd name="connsiteY5" fmla="*/ 786467 h 881148"/>
              <a:gd name="connsiteX6" fmla="*/ 428264 w 3474503"/>
              <a:gd name="connsiteY6" fmla="*/ 751743 h 881148"/>
              <a:gd name="connsiteX7" fmla="*/ 497712 w 3474503"/>
              <a:gd name="connsiteY7" fmla="*/ 815404 h 881148"/>
              <a:gd name="connsiteX8" fmla="*/ 561372 w 3474503"/>
              <a:gd name="connsiteY8" fmla="*/ 728594 h 881148"/>
              <a:gd name="connsiteX9" fmla="*/ 677119 w 3474503"/>
              <a:gd name="connsiteY9" fmla="*/ 879065 h 881148"/>
              <a:gd name="connsiteX10" fmla="*/ 763929 w 3474503"/>
              <a:gd name="connsiteY10" fmla="*/ 595485 h 881148"/>
              <a:gd name="connsiteX11" fmla="*/ 810228 w 3474503"/>
              <a:gd name="connsiteY11" fmla="*/ 769105 h 881148"/>
              <a:gd name="connsiteX12" fmla="*/ 920188 w 3474503"/>
              <a:gd name="connsiteY12" fmla="*/ 688083 h 881148"/>
              <a:gd name="connsiteX13" fmla="*/ 1001210 w 3474503"/>
              <a:gd name="connsiteY13" fmla="*/ 809617 h 881148"/>
              <a:gd name="connsiteX14" fmla="*/ 1105383 w 3474503"/>
              <a:gd name="connsiteY14" fmla="*/ 751743 h 881148"/>
              <a:gd name="connsiteX15" fmla="*/ 1226917 w 3474503"/>
              <a:gd name="connsiteY15" fmla="*/ 792255 h 881148"/>
              <a:gd name="connsiteX16" fmla="*/ 1354238 w 3474503"/>
              <a:gd name="connsiteY16" fmla="*/ 554974 h 881148"/>
              <a:gd name="connsiteX17" fmla="*/ 1458410 w 3474503"/>
              <a:gd name="connsiteY17" fmla="*/ 855916 h 881148"/>
              <a:gd name="connsiteX18" fmla="*/ 1574157 w 3474503"/>
              <a:gd name="connsiteY18" fmla="*/ 821191 h 881148"/>
              <a:gd name="connsiteX19" fmla="*/ 1655180 w 3474503"/>
              <a:gd name="connsiteY19" fmla="*/ 676508 h 881148"/>
              <a:gd name="connsiteX20" fmla="*/ 1689904 w 3474503"/>
              <a:gd name="connsiteY20" fmla="*/ 485526 h 881148"/>
              <a:gd name="connsiteX21" fmla="*/ 1716221 w 3474503"/>
              <a:gd name="connsiteY21" fmla="*/ 24651 h 881148"/>
              <a:gd name="connsiteX22" fmla="*/ 3474503 w 3474503"/>
              <a:gd name="connsiteY22" fmla="*/ 63998 h 881148"/>
              <a:gd name="connsiteX0" fmla="*/ 0 w 3474503"/>
              <a:gd name="connsiteY0" fmla="*/ 756164 h 856632"/>
              <a:gd name="connsiteX1" fmla="*/ 86810 w 3474503"/>
              <a:gd name="connsiteY1" fmla="*/ 680929 h 856632"/>
              <a:gd name="connsiteX2" fmla="*/ 179408 w 3474503"/>
              <a:gd name="connsiteY2" fmla="*/ 750377 h 856632"/>
              <a:gd name="connsiteX3" fmla="*/ 219919 w 3474503"/>
              <a:gd name="connsiteY3" fmla="*/ 837187 h 856632"/>
              <a:gd name="connsiteX4" fmla="*/ 289367 w 3474503"/>
              <a:gd name="connsiteY4" fmla="*/ 692503 h 856632"/>
              <a:gd name="connsiteX5" fmla="*/ 381965 w 3474503"/>
              <a:gd name="connsiteY5" fmla="*/ 761951 h 856632"/>
              <a:gd name="connsiteX6" fmla="*/ 428264 w 3474503"/>
              <a:gd name="connsiteY6" fmla="*/ 727227 h 856632"/>
              <a:gd name="connsiteX7" fmla="*/ 497712 w 3474503"/>
              <a:gd name="connsiteY7" fmla="*/ 790888 h 856632"/>
              <a:gd name="connsiteX8" fmla="*/ 561372 w 3474503"/>
              <a:gd name="connsiteY8" fmla="*/ 704078 h 856632"/>
              <a:gd name="connsiteX9" fmla="*/ 677119 w 3474503"/>
              <a:gd name="connsiteY9" fmla="*/ 854549 h 856632"/>
              <a:gd name="connsiteX10" fmla="*/ 763929 w 3474503"/>
              <a:gd name="connsiteY10" fmla="*/ 570969 h 856632"/>
              <a:gd name="connsiteX11" fmla="*/ 810228 w 3474503"/>
              <a:gd name="connsiteY11" fmla="*/ 744589 h 856632"/>
              <a:gd name="connsiteX12" fmla="*/ 920188 w 3474503"/>
              <a:gd name="connsiteY12" fmla="*/ 663567 h 856632"/>
              <a:gd name="connsiteX13" fmla="*/ 1001210 w 3474503"/>
              <a:gd name="connsiteY13" fmla="*/ 785101 h 856632"/>
              <a:gd name="connsiteX14" fmla="*/ 1105383 w 3474503"/>
              <a:gd name="connsiteY14" fmla="*/ 727227 h 856632"/>
              <a:gd name="connsiteX15" fmla="*/ 1226917 w 3474503"/>
              <a:gd name="connsiteY15" fmla="*/ 767739 h 856632"/>
              <a:gd name="connsiteX16" fmla="*/ 1354238 w 3474503"/>
              <a:gd name="connsiteY16" fmla="*/ 530458 h 856632"/>
              <a:gd name="connsiteX17" fmla="*/ 1458410 w 3474503"/>
              <a:gd name="connsiteY17" fmla="*/ 831400 h 856632"/>
              <a:gd name="connsiteX18" fmla="*/ 1574157 w 3474503"/>
              <a:gd name="connsiteY18" fmla="*/ 796675 h 856632"/>
              <a:gd name="connsiteX19" fmla="*/ 1655180 w 3474503"/>
              <a:gd name="connsiteY19" fmla="*/ 651992 h 856632"/>
              <a:gd name="connsiteX20" fmla="*/ 1689904 w 3474503"/>
              <a:gd name="connsiteY20" fmla="*/ 461010 h 856632"/>
              <a:gd name="connsiteX21" fmla="*/ 1716221 w 3474503"/>
              <a:gd name="connsiteY21" fmla="*/ 135 h 856632"/>
              <a:gd name="connsiteX22" fmla="*/ 3474503 w 3474503"/>
              <a:gd name="connsiteY22" fmla="*/ 39482 h 856632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79763" h="858274">
                <a:moveTo>
                  <a:pt x="0" y="757806"/>
                </a:moveTo>
                <a:cubicBezTo>
                  <a:pt x="28454" y="720670"/>
                  <a:pt x="56909" y="683535"/>
                  <a:pt x="86810" y="682571"/>
                </a:cubicBezTo>
                <a:cubicBezTo>
                  <a:pt x="116711" y="681607"/>
                  <a:pt x="157223" y="725976"/>
                  <a:pt x="179408" y="752019"/>
                </a:cubicBezTo>
                <a:cubicBezTo>
                  <a:pt x="201593" y="778062"/>
                  <a:pt x="201593" y="848475"/>
                  <a:pt x="219919" y="838829"/>
                </a:cubicBezTo>
                <a:cubicBezTo>
                  <a:pt x="238245" y="829183"/>
                  <a:pt x="262359" y="706684"/>
                  <a:pt x="289367" y="694145"/>
                </a:cubicBezTo>
                <a:cubicBezTo>
                  <a:pt x="316375" y="681606"/>
                  <a:pt x="358816" y="757806"/>
                  <a:pt x="381965" y="763593"/>
                </a:cubicBezTo>
                <a:cubicBezTo>
                  <a:pt x="405114" y="769380"/>
                  <a:pt x="408973" y="724046"/>
                  <a:pt x="428264" y="728869"/>
                </a:cubicBezTo>
                <a:cubicBezTo>
                  <a:pt x="447555" y="733692"/>
                  <a:pt x="475527" y="796388"/>
                  <a:pt x="497712" y="792530"/>
                </a:cubicBezTo>
                <a:cubicBezTo>
                  <a:pt x="519897" y="788672"/>
                  <a:pt x="531471" y="695110"/>
                  <a:pt x="561372" y="705720"/>
                </a:cubicBezTo>
                <a:cubicBezTo>
                  <a:pt x="591273" y="716330"/>
                  <a:pt x="643360" y="878376"/>
                  <a:pt x="677119" y="856191"/>
                </a:cubicBezTo>
                <a:cubicBezTo>
                  <a:pt x="710878" y="834006"/>
                  <a:pt x="741744" y="590938"/>
                  <a:pt x="763929" y="572611"/>
                </a:cubicBezTo>
                <a:cubicBezTo>
                  <a:pt x="786114" y="554284"/>
                  <a:pt x="784185" y="730798"/>
                  <a:pt x="810228" y="746231"/>
                </a:cubicBezTo>
                <a:cubicBezTo>
                  <a:pt x="836271" y="761664"/>
                  <a:pt x="888358" y="658457"/>
                  <a:pt x="920188" y="665209"/>
                </a:cubicBezTo>
                <a:cubicBezTo>
                  <a:pt x="952018" y="671961"/>
                  <a:pt x="970344" y="776133"/>
                  <a:pt x="1001210" y="786743"/>
                </a:cubicBezTo>
                <a:cubicBezTo>
                  <a:pt x="1032076" y="797353"/>
                  <a:pt x="1067765" y="731763"/>
                  <a:pt x="1105383" y="728869"/>
                </a:cubicBezTo>
                <a:cubicBezTo>
                  <a:pt x="1143001" y="725975"/>
                  <a:pt x="1185441" y="802176"/>
                  <a:pt x="1226917" y="769381"/>
                </a:cubicBezTo>
                <a:cubicBezTo>
                  <a:pt x="1268393" y="736586"/>
                  <a:pt x="1315656" y="521490"/>
                  <a:pt x="1354238" y="532100"/>
                </a:cubicBezTo>
                <a:cubicBezTo>
                  <a:pt x="1392820" y="542710"/>
                  <a:pt x="1421757" y="788673"/>
                  <a:pt x="1458410" y="833042"/>
                </a:cubicBezTo>
                <a:cubicBezTo>
                  <a:pt x="1495063" y="877411"/>
                  <a:pt x="1541362" y="828218"/>
                  <a:pt x="1574157" y="798317"/>
                </a:cubicBezTo>
                <a:cubicBezTo>
                  <a:pt x="1606952" y="768416"/>
                  <a:pt x="1635889" y="709578"/>
                  <a:pt x="1655180" y="653634"/>
                </a:cubicBezTo>
                <a:cubicBezTo>
                  <a:pt x="1674471" y="597690"/>
                  <a:pt x="1679731" y="571295"/>
                  <a:pt x="1689904" y="462652"/>
                </a:cubicBezTo>
                <a:cubicBezTo>
                  <a:pt x="1700077" y="354009"/>
                  <a:pt x="1684434" y="321193"/>
                  <a:pt x="1716221" y="1777"/>
                </a:cubicBezTo>
                <a:lnTo>
                  <a:pt x="3479763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 flipV="1">
            <a:off x="7395107" y="5137912"/>
            <a:ext cx="0" cy="108545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7390169" y="6241438"/>
            <a:ext cx="3417971" cy="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7102740" y="597973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845444" y="50564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フリーフォーム 57"/>
          <p:cNvSpPr/>
          <p:nvPr/>
        </p:nvSpPr>
        <p:spPr>
          <a:xfrm>
            <a:off x="7503796" y="5239512"/>
            <a:ext cx="3167063" cy="971550"/>
          </a:xfrm>
          <a:custGeom>
            <a:avLst/>
            <a:gdLst>
              <a:gd name="connsiteX0" fmla="*/ 0 w 3167063"/>
              <a:gd name="connsiteY0" fmla="*/ 819150 h 971550"/>
              <a:gd name="connsiteX1" fmla="*/ 76200 w 3167063"/>
              <a:gd name="connsiteY1" fmla="*/ 819150 h 971550"/>
              <a:gd name="connsiteX2" fmla="*/ 76200 w 3167063"/>
              <a:gd name="connsiteY2" fmla="*/ 742950 h 971550"/>
              <a:gd name="connsiteX3" fmla="*/ 171450 w 3167063"/>
              <a:gd name="connsiteY3" fmla="*/ 742950 h 971550"/>
              <a:gd name="connsiteX4" fmla="*/ 171450 w 3167063"/>
              <a:gd name="connsiteY4" fmla="*/ 933450 h 971550"/>
              <a:gd name="connsiteX5" fmla="*/ 252413 w 3167063"/>
              <a:gd name="connsiteY5" fmla="*/ 933450 h 971550"/>
              <a:gd name="connsiteX6" fmla="*/ 252413 w 3167063"/>
              <a:gd name="connsiteY6" fmla="*/ 776288 h 971550"/>
              <a:gd name="connsiteX7" fmla="*/ 333375 w 3167063"/>
              <a:gd name="connsiteY7" fmla="*/ 776288 h 971550"/>
              <a:gd name="connsiteX8" fmla="*/ 333375 w 3167063"/>
              <a:gd name="connsiteY8" fmla="*/ 847725 h 971550"/>
              <a:gd name="connsiteX9" fmla="*/ 433388 w 3167063"/>
              <a:gd name="connsiteY9" fmla="*/ 847725 h 971550"/>
              <a:gd name="connsiteX10" fmla="*/ 433388 w 3167063"/>
              <a:gd name="connsiteY10" fmla="*/ 890588 h 971550"/>
              <a:gd name="connsiteX11" fmla="*/ 481013 w 3167063"/>
              <a:gd name="connsiteY11" fmla="*/ 890588 h 971550"/>
              <a:gd name="connsiteX12" fmla="*/ 481013 w 3167063"/>
              <a:gd name="connsiteY12" fmla="*/ 785813 h 971550"/>
              <a:gd name="connsiteX13" fmla="*/ 561975 w 3167063"/>
              <a:gd name="connsiteY13" fmla="*/ 785813 h 971550"/>
              <a:gd name="connsiteX14" fmla="*/ 561975 w 3167063"/>
              <a:gd name="connsiteY14" fmla="*/ 971550 h 971550"/>
              <a:gd name="connsiteX15" fmla="*/ 671513 w 3167063"/>
              <a:gd name="connsiteY15" fmla="*/ 971550 h 971550"/>
              <a:gd name="connsiteX16" fmla="*/ 671513 w 3167063"/>
              <a:gd name="connsiteY16" fmla="*/ 623888 h 971550"/>
              <a:gd name="connsiteX17" fmla="*/ 742950 w 3167063"/>
              <a:gd name="connsiteY17" fmla="*/ 623888 h 971550"/>
              <a:gd name="connsiteX18" fmla="*/ 742950 w 3167063"/>
              <a:gd name="connsiteY18" fmla="*/ 823913 h 971550"/>
              <a:gd name="connsiteX19" fmla="*/ 819150 w 3167063"/>
              <a:gd name="connsiteY19" fmla="*/ 823913 h 971550"/>
              <a:gd name="connsiteX20" fmla="*/ 819150 w 3167063"/>
              <a:gd name="connsiteY20" fmla="*/ 723900 h 971550"/>
              <a:gd name="connsiteX21" fmla="*/ 871538 w 3167063"/>
              <a:gd name="connsiteY21" fmla="*/ 723900 h 971550"/>
              <a:gd name="connsiteX22" fmla="*/ 871538 w 3167063"/>
              <a:gd name="connsiteY22" fmla="*/ 885825 h 971550"/>
              <a:gd name="connsiteX23" fmla="*/ 952500 w 3167063"/>
              <a:gd name="connsiteY23" fmla="*/ 885825 h 971550"/>
              <a:gd name="connsiteX24" fmla="*/ 952500 w 3167063"/>
              <a:gd name="connsiteY24" fmla="*/ 800100 h 971550"/>
              <a:gd name="connsiteX25" fmla="*/ 1071563 w 3167063"/>
              <a:gd name="connsiteY25" fmla="*/ 800100 h 971550"/>
              <a:gd name="connsiteX26" fmla="*/ 1071563 w 3167063"/>
              <a:gd name="connsiteY26" fmla="*/ 876300 h 971550"/>
              <a:gd name="connsiteX27" fmla="*/ 1143000 w 3167063"/>
              <a:gd name="connsiteY27" fmla="*/ 876300 h 971550"/>
              <a:gd name="connsiteX28" fmla="*/ 1143000 w 3167063"/>
              <a:gd name="connsiteY28" fmla="*/ 747713 h 971550"/>
              <a:gd name="connsiteX29" fmla="*/ 1190625 w 3167063"/>
              <a:gd name="connsiteY29" fmla="*/ 747713 h 971550"/>
              <a:gd name="connsiteX30" fmla="*/ 1190625 w 3167063"/>
              <a:gd name="connsiteY30" fmla="*/ 585788 h 971550"/>
              <a:gd name="connsiteX31" fmla="*/ 1295400 w 3167063"/>
              <a:gd name="connsiteY31" fmla="*/ 585788 h 971550"/>
              <a:gd name="connsiteX32" fmla="*/ 1295400 w 3167063"/>
              <a:gd name="connsiteY32" fmla="*/ 795338 h 971550"/>
              <a:gd name="connsiteX33" fmla="*/ 1338263 w 3167063"/>
              <a:gd name="connsiteY33" fmla="*/ 795338 h 971550"/>
              <a:gd name="connsiteX34" fmla="*/ 1338263 w 3167063"/>
              <a:gd name="connsiteY34" fmla="*/ 947738 h 971550"/>
              <a:gd name="connsiteX35" fmla="*/ 1438275 w 3167063"/>
              <a:gd name="connsiteY35" fmla="*/ 947738 h 971550"/>
              <a:gd name="connsiteX36" fmla="*/ 1438275 w 3167063"/>
              <a:gd name="connsiteY36" fmla="*/ 833438 h 971550"/>
              <a:gd name="connsiteX37" fmla="*/ 1524000 w 3167063"/>
              <a:gd name="connsiteY37" fmla="*/ 833438 h 971550"/>
              <a:gd name="connsiteX38" fmla="*/ 1524000 w 3167063"/>
              <a:gd name="connsiteY38" fmla="*/ 400050 h 971550"/>
              <a:gd name="connsiteX39" fmla="*/ 1590675 w 3167063"/>
              <a:gd name="connsiteY39" fmla="*/ 400050 h 971550"/>
              <a:gd name="connsiteX40" fmla="*/ 1590675 w 3167063"/>
              <a:gd name="connsiteY40" fmla="*/ 0 h 971550"/>
              <a:gd name="connsiteX41" fmla="*/ 3167063 w 3167063"/>
              <a:gd name="connsiteY41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7063" h="971550">
                <a:moveTo>
                  <a:pt x="0" y="819150"/>
                </a:moveTo>
                <a:lnTo>
                  <a:pt x="76200" y="819150"/>
                </a:lnTo>
                <a:lnTo>
                  <a:pt x="76200" y="742950"/>
                </a:lnTo>
                <a:lnTo>
                  <a:pt x="171450" y="742950"/>
                </a:lnTo>
                <a:lnTo>
                  <a:pt x="171450" y="933450"/>
                </a:lnTo>
                <a:lnTo>
                  <a:pt x="252413" y="933450"/>
                </a:lnTo>
                <a:lnTo>
                  <a:pt x="252413" y="776288"/>
                </a:lnTo>
                <a:lnTo>
                  <a:pt x="333375" y="776288"/>
                </a:lnTo>
                <a:lnTo>
                  <a:pt x="333375" y="847725"/>
                </a:lnTo>
                <a:lnTo>
                  <a:pt x="433388" y="847725"/>
                </a:lnTo>
                <a:lnTo>
                  <a:pt x="433388" y="890588"/>
                </a:lnTo>
                <a:lnTo>
                  <a:pt x="481013" y="890588"/>
                </a:lnTo>
                <a:lnTo>
                  <a:pt x="481013" y="785813"/>
                </a:lnTo>
                <a:lnTo>
                  <a:pt x="561975" y="785813"/>
                </a:lnTo>
                <a:lnTo>
                  <a:pt x="561975" y="971550"/>
                </a:lnTo>
                <a:lnTo>
                  <a:pt x="671513" y="971550"/>
                </a:lnTo>
                <a:lnTo>
                  <a:pt x="671513" y="623888"/>
                </a:lnTo>
                <a:lnTo>
                  <a:pt x="742950" y="623888"/>
                </a:lnTo>
                <a:lnTo>
                  <a:pt x="742950" y="823913"/>
                </a:lnTo>
                <a:lnTo>
                  <a:pt x="819150" y="823913"/>
                </a:lnTo>
                <a:lnTo>
                  <a:pt x="819150" y="723900"/>
                </a:lnTo>
                <a:lnTo>
                  <a:pt x="871538" y="723900"/>
                </a:lnTo>
                <a:lnTo>
                  <a:pt x="871538" y="885825"/>
                </a:lnTo>
                <a:lnTo>
                  <a:pt x="952500" y="885825"/>
                </a:lnTo>
                <a:lnTo>
                  <a:pt x="952500" y="800100"/>
                </a:lnTo>
                <a:lnTo>
                  <a:pt x="1071563" y="800100"/>
                </a:lnTo>
                <a:lnTo>
                  <a:pt x="1071563" y="876300"/>
                </a:lnTo>
                <a:lnTo>
                  <a:pt x="1143000" y="876300"/>
                </a:lnTo>
                <a:lnTo>
                  <a:pt x="1143000" y="747713"/>
                </a:lnTo>
                <a:lnTo>
                  <a:pt x="1190625" y="747713"/>
                </a:lnTo>
                <a:lnTo>
                  <a:pt x="1190625" y="585788"/>
                </a:lnTo>
                <a:lnTo>
                  <a:pt x="1295400" y="585788"/>
                </a:lnTo>
                <a:lnTo>
                  <a:pt x="1295400" y="795338"/>
                </a:lnTo>
                <a:lnTo>
                  <a:pt x="1338263" y="795338"/>
                </a:lnTo>
                <a:lnTo>
                  <a:pt x="1338263" y="947738"/>
                </a:lnTo>
                <a:lnTo>
                  <a:pt x="1438275" y="947738"/>
                </a:lnTo>
                <a:lnTo>
                  <a:pt x="1438275" y="833438"/>
                </a:lnTo>
                <a:lnTo>
                  <a:pt x="1524000" y="833438"/>
                </a:lnTo>
                <a:lnTo>
                  <a:pt x="1524000" y="400050"/>
                </a:lnTo>
                <a:lnTo>
                  <a:pt x="1590675" y="400050"/>
                </a:lnTo>
                <a:lnTo>
                  <a:pt x="1590675" y="0"/>
                </a:lnTo>
                <a:lnTo>
                  <a:pt x="316706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1" name="グループ化 60"/>
          <p:cNvGrpSpPr/>
          <p:nvPr/>
        </p:nvGrpSpPr>
        <p:grpSpPr>
          <a:xfrm>
            <a:off x="7177166" y="1103149"/>
            <a:ext cx="3733404" cy="3381151"/>
            <a:chOff x="5226446" y="664236"/>
            <a:chExt cx="3733404" cy="3381151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569756" y="664236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低ダイナミックレンジ</a:t>
              </a: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657563" y="3676055"/>
              <a:ext cx="2954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暗い部分が明瞭だが白とび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446" y="1211957"/>
              <a:ext cx="3733404" cy="248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8" grpId="1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085360" y="1931694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574645" y="1558515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テキスト ボックス 43"/>
          <p:cNvSpPr txBox="1"/>
          <p:nvPr/>
        </p:nvSpPr>
        <p:spPr>
          <a:xfrm rot="16200000">
            <a:off x="436777" y="491308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548640" y="4118235"/>
            <a:ext cx="2602776" cy="1881714"/>
            <a:chOff x="57874" y="3814098"/>
            <a:chExt cx="2850426" cy="2060756"/>
          </a:xfrm>
        </p:grpSpPr>
        <p:cxnSp>
          <p:nvCxnSpPr>
            <p:cNvPr id="19" name="直線矢印コネクタ 18"/>
            <p:cNvCxnSpPr/>
            <p:nvPr/>
          </p:nvCxnSpPr>
          <p:spPr>
            <a:xfrm>
              <a:off x="560550" y="5783808"/>
              <a:ext cx="2347750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93781" y="5504087"/>
              <a:ext cx="641118" cy="37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sz="16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6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7874" y="3814098"/>
              <a:ext cx="576164" cy="37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sz="16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V="1">
              <a:off x="564559" y="3854450"/>
              <a:ext cx="0" cy="192483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フリーフォーム 39"/>
          <p:cNvSpPr/>
          <p:nvPr/>
        </p:nvSpPr>
        <p:spPr>
          <a:xfrm>
            <a:off x="1066148" y="4234638"/>
            <a:ext cx="1946293" cy="160470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30420" y="2385928"/>
            <a:ext cx="609774" cy="45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フリーフォーム 7"/>
          <p:cNvSpPr/>
          <p:nvPr/>
        </p:nvSpPr>
        <p:spPr>
          <a:xfrm>
            <a:off x="4083976" y="5198872"/>
            <a:ext cx="1902805" cy="1207857"/>
          </a:xfrm>
          <a:custGeom>
            <a:avLst/>
            <a:gdLst>
              <a:gd name="connsiteX0" fmla="*/ 0 w 3067050"/>
              <a:gd name="connsiteY0" fmla="*/ 1892300 h 1892300"/>
              <a:gd name="connsiteX1" fmla="*/ 1466850 w 3067050"/>
              <a:gd name="connsiteY1" fmla="*/ 1892300 h 1892300"/>
              <a:gd name="connsiteX2" fmla="*/ 1466850 w 3067050"/>
              <a:gd name="connsiteY2" fmla="*/ 0 h 1892300"/>
              <a:gd name="connsiteX3" fmla="*/ 3067050 w 3067050"/>
              <a:gd name="connsiteY3" fmla="*/ 0 h 1892300"/>
              <a:gd name="connsiteX0" fmla="*/ 0 w 3067050"/>
              <a:gd name="connsiteY0" fmla="*/ 1897062 h 1897062"/>
              <a:gd name="connsiteX1" fmla="*/ 1466850 w 3067050"/>
              <a:gd name="connsiteY1" fmla="*/ 1897062 h 1897062"/>
              <a:gd name="connsiteX2" fmla="*/ 1600200 w 3067050"/>
              <a:gd name="connsiteY2" fmla="*/ 0 h 1897062"/>
              <a:gd name="connsiteX3" fmla="*/ 3067050 w 3067050"/>
              <a:gd name="connsiteY3" fmla="*/ 4762 h 18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1897062">
                <a:moveTo>
                  <a:pt x="0" y="1897062"/>
                </a:moveTo>
                <a:lnTo>
                  <a:pt x="1466850" y="1897062"/>
                </a:lnTo>
                <a:lnTo>
                  <a:pt x="1600200" y="0"/>
                </a:lnTo>
                <a:lnTo>
                  <a:pt x="3067050" y="4762"/>
                </a:ln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1495416" y="60688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grpSp>
        <p:nvGrpSpPr>
          <p:cNvPr id="35" name="グループ化 34"/>
          <p:cNvGrpSpPr/>
          <p:nvPr/>
        </p:nvGrpSpPr>
        <p:grpSpPr>
          <a:xfrm>
            <a:off x="3942705" y="4783732"/>
            <a:ext cx="2236510" cy="2199541"/>
            <a:chOff x="3226425" y="4588659"/>
            <a:chExt cx="2236510" cy="2199541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3226425" y="4588659"/>
              <a:ext cx="2236510" cy="2199541"/>
              <a:chOff x="3226425" y="4588659"/>
              <a:chExt cx="2236510" cy="2199541"/>
            </a:xfrm>
          </p:grpSpPr>
          <p:sp>
            <p:nvSpPr>
              <p:cNvPr id="94" name="テキスト ボックス 93"/>
              <p:cNvSpPr txBox="1"/>
              <p:nvPr/>
            </p:nvSpPr>
            <p:spPr>
              <a:xfrm>
                <a:off x="3226425" y="6388090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エッジ保存平滑化</a:t>
                </a:r>
              </a:p>
            </p:txBody>
          </p:sp>
          <p:grpSp>
            <p:nvGrpSpPr>
              <p:cNvPr id="107" name="グループ化 106"/>
              <p:cNvGrpSpPr/>
              <p:nvPr/>
            </p:nvGrpSpPr>
            <p:grpSpPr>
              <a:xfrm>
                <a:off x="3284752" y="4588659"/>
                <a:ext cx="2143774" cy="1761732"/>
                <a:chOff x="560550" y="3854450"/>
                <a:chExt cx="2347750" cy="1929358"/>
              </a:xfrm>
            </p:grpSpPr>
            <p:cxnSp>
              <p:nvCxnSpPr>
                <p:cNvPr id="108" name="直線矢印コネクタ 107"/>
                <p:cNvCxnSpPr/>
                <p:nvPr/>
              </p:nvCxnSpPr>
              <p:spPr>
                <a:xfrm>
                  <a:off x="560550" y="5783808"/>
                  <a:ext cx="2347750" cy="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矢印コネクタ 110"/>
                <p:cNvCxnSpPr/>
                <p:nvPr/>
              </p:nvCxnSpPr>
              <p:spPr>
                <a:xfrm flipV="1">
                  <a:off x="564559" y="3854450"/>
                  <a:ext cx="0" cy="1924834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テキスト ボックス 113"/>
            <p:cNvSpPr txBox="1"/>
            <p:nvPr/>
          </p:nvSpPr>
          <p:spPr>
            <a:xfrm>
              <a:off x="3366125" y="461771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振幅の大きな波</a:t>
              </a:r>
            </a:p>
          </p:txBody>
        </p:sp>
      </p:grpSp>
      <p:grpSp>
        <p:nvGrpSpPr>
          <p:cNvPr id="129" name="グループ化 128"/>
          <p:cNvGrpSpPr/>
          <p:nvPr/>
        </p:nvGrpSpPr>
        <p:grpSpPr>
          <a:xfrm>
            <a:off x="3295005" y="3547863"/>
            <a:ext cx="2806076" cy="1891447"/>
            <a:chOff x="2502525" y="3352790"/>
            <a:chExt cx="2806076" cy="1891447"/>
          </a:xfrm>
        </p:grpSpPr>
        <p:sp>
          <p:nvSpPr>
            <p:cNvPr id="105" name="テキスト ボックス 104"/>
            <p:cNvSpPr txBox="1"/>
            <p:nvPr/>
          </p:nvSpPr>
          <p:spPr>
            <a:xfrm>
              <a:off x="2502525" y="4413240"/>
              <a:ext cx="43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=</a:t>
              </a:r>
              <a:endPara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28" name="グループ化 127"/>
            <p:cNvGrpSpPr/>
            <p:nvPr/>
          </p:nvGrpSpPr>
          <p:grpSpPr>
            <a:xfrm>
              <a:off x="3132933" y="3352790"/>
              <a:ext cx="2175668" cy="1377097"/>
              <a:chOff x="3132933" y="3352790"/>
              <a:chExt cx="2175668" cy="1377097"/>
            </a:xfrm>
          </p:grpSpPr>
          <p:grpSp>
            <p:nvGrpSpPr>
              <p:cNvPr id="115" name="グループ化 114"/>
              <p:cNvGrpSpPr/>
              <p:nvPr/>
            </p:nvGrpSpPr>
            <p:grpSpPr>
              <a:xfrm>
                <a:off x="3132933" y="3352790"/>
                <a:ext cx="2175668" cy="804108"/>
                <a:chOff x="3209133" y="3352790"/>
                <a:chExt cx="2175668" cy="804108"/>
              </a:xfrm>
            </p:grpSpPr>
            <p:sp>
              <p:nvSpPr>
                <p:cNvPr id="16" name="フリーフォーム 15"/>
                <p:cNvSpPr/>
                <p:nvPr/>
              </p:nvSpPr>
              <p:spPr>
                <a:xfrm>
                  <a:off x="3209133" y="3676356"/>
                  <a:ext cx="2175668" cy="480542"/>
                </a:xfrm>
                <a:custGeom>
                  <a:avLst/>
                  <a:gdLst>
                    <a:gd name="connsiteX0" fmla="*/ 0 w 2383631"/>
                    <a:gd name="connsiteY0" fmla="*/ 278106 h 480542"/>
                    <a:gd name="connsiteX1" fmla="*/ 64294 w 2383631"/>
                    <a:gd name="connsiteY1" fmla="*/ 223337 h 480542"/>
                    <a:gd name="connsiteX2" fmla="*/ 150019 w 2383631"/>
                    <a:gd name="connsiteY2" fmla="*/ 356687 h 480542"/>
                    <a:gd name="connsiteX3" fmla="*/ 209550 w 2383631"/>
                    <a:gd name="connsiteY3" fmla="*/ 237625 h 480542"/>
                    <a:gd name="connsiteX4" fmla="*/ 280987 w 2383631"/>
                    <a:gd name="connsiteY4" fmla="*/ 301919 h 480542"/>
                    <a:gd name="connsiteX5" fmla="*/ 307181 w 2383631"/>
                    <a:gd name="connsiteY5" fmla="*/ 270962 h 480542"/>
                    <a:gd name="connsiteX6" fmla="*/ 357187 w 2383631"/>
                    <a:gd name="connsiteY6" fmla="*/ 299537 h 480542"/>
                    <a:gd name="connsiteX7" fmla="*/ 409575 w 2383631"/>
                    <a:gd name="connsiteY7" fmla="*/ 247150 h 480542"/>
                    <a:gd name="connsiteX8" fmla="*/ 485775 w 2383631"/>
                    <a:gd name="connsiteY8" fmla="*/ 382881 h 480542"/>
                    <a:gd name="connsiteX9" fmla="*/ 545306 w 2383631"/>
                    <a:gd name="connsiteY9" fmla="*/ 137612 h 480542"/>
                    <a:gd name="connsiteX10" fmla="*/ 590550 w 2383631"/>
                    <a:gd name="connsiteY10" fmla="*/ 285250 h 480542"/>
                    <a:gd name="connsiteX11" fmla="*/ 664369 w 2383631"/>
                    <a:gd name="connsiteY11" fmla="*/ 220956 h 480542"/>
                    <a:gd name="connsiteX12" fmla="*/ 723900 w 2383631"/>
                    <a:gd name="connsiteY12" fmla="*/ 313825 h 480542"/>
                    <a:gd name="connsiteX13" fmla="*/ 790575 w 2383631"/>
                    <a:gd name="connsiteY13" fmla="*/ 278106 h 480542"/>
                    <a:gd name="connsiteX14" fmla="*/ 862012 w 2383631"/>
                    <a:gd name="connsiteY14" fmla="*/ 311444 h 480542"/>
                    <a:gd name="connsiteX15" fmla="*/ 983456 w 2383631"/>
                    <a:gd name="connsiteY15" fmla="*/ 104275 h 480542"/>
                    <a:gd name="connsiteX16" fmla="*/ 1059656 w 2383631"/>
                    <a:gd name="connsiteY16" fmla="*/ 368594 h 480542"/>
                    <a:gd name="connsiteX17" fmla="*/ 1204912 w 2383631"/>
                    <a:gd name="connsiteY17" fmla="*/ 194762 h 480542"/>
                    <a:gd name="connsiteX18" fmla="*/ 1252537 w 2383631"/>
                    <a:gd name="connsiteY18" fmla="*/ 178094 h 480542"/>
                    <a:gd name="connsiteX19" fmla="*/ 1290637 w 2383631"/>
                    <a:gd name="connsiteY19" fmla="*/ 199525 h 480542"/>
                    <a:gd name="connsiteX20" fmla="*/ 1397794 w 2383631"/>
                    <a:gd name="connsiteY20" fmla="*/ 125706 h 480542"/>
                    <a:gd name="connsiteX21" fmla="*/ 1512094 w 2383631"/>
                    <a:gd name="connsiteY21" fmla="*/ 480512 h 480542"/>
                    <a:gd name="connsiteX22" fmla="*/ 1564481 w 2383631"/>
                    <a:gd name="connsiteY22" fmla="*/ 104275 h 480542"/>
                    <a:gd name="connsiteX23" fmla="*/ 1659731 w 2383631"/>
                    <a:gd name="connsiteY23" fmla="*/ 147137 h 480542"/>
                    <a:gd name="connsiteX24" fmla="*/ 1690687 w 2383631"/>
                    <a:gd name="connsiteY24" fmla="*/ 82844 h 480542"/>
                    <a:gd name="connsiteX25" fmla="*/ 1788319 w 2383631"/>
                    <a:gd name="connsiteY25" fmla="*/ 159044 h 480542"/>
                    <a:gd name="connsiteX26" fmla="*/ 1828800 w 2383631"/>
                    <a:gd name="connsiteY26" fmla="*/ 154281 h 480542"/>
                    <a:gd name="connsiteX27" fmla="*/ 1890712 w 2383631"/>
                    <a:gd name="connsiteY27" fmla="*/ 242387 h 480542"/>
                    <a:gd name="connsiteX28" fmla="*/ 1962150 w 2383631"/>
                    <a:gd name="connsiteY28" fmla="*/ 159044 h 480542"/>
                    <a:gd name="connsiteX29" fmla="*/ 2031206 w 2383631"/>
                    <a:gd name="connsiteY29" fmla="*/ 213812 h 480542"/>
                    <a:gd name="connsiteX30" fmla="*/ 2074069 w 2383631"/>
                    <a:gd name="connsiteY30" fmla="*/ 1881 h 480542"/>
                    <a:gd name="connsiteX31" fmla="*/ 2176462 w 2383631"/>
                    <a:gd name="connsiteY31" fmla="*/ 356687 h 480542"/>
                    <a:gd name="connsiteX32" fmla="*/ 2231231 w 2383631"/>
                    <a:gd name="connsiteY32" fmla="*/ 147137 h 480542"/>
                    <a:gd name="connsiteX33" fmla="*/ 2274094 w 2383631"/>
                    <a:gd name="connsiteY33" fmla="*/ 223337 h 480542"/>
                    <a:gd name="connsiteX34" fmla="*/ 2331244 w 2383631"/>
                    <a:gd name="connsiteY34" fmla="*/ 240006 h 480542"/>
                    <a:gd name="connsiteX35" fmla="*/ 2359819 w 2383631"/>
                    <a:gd name="connsiteY35" fmla="*/ 251912 h 480542"/>
                    <a:gd name="connsiteX36" fmla="*/ 2383631 w 2383631"/>
                    <a:gd name="connsiteY36" fmla="*/ 137612 h 4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383631" h="480542">
                      <a:moveTo>
                        <a:pt x="0" y="278106"/>
                      </a:moveTo>
                      <a:cubicBezTo>
                        <a:pt x="19645" y="244173"/>
                        <a:pt x="39291" y="210240"/>
                        <a:pt x="64294" y="223337"/>
                      </a:cubicBezTo>
                      <a:cubicBezTo>
                        <a:pt x="89297" y="236434"/>
                        <a:pt x="125810" y="354306"/>
                        <a:pt x="150019" y="356687"/>
                      </a:cubicBezTo>
                      <a:cubicBezTo>
                        <a:pt x="174228" y="359068"/>
                        <a:pt x="187722" y="246753"/>
                        <a:pt x="209550" y="237625"/>
                      </a:cubicBezTo>
                      <a:cubicBezTo>
                        <a:pt x="231378" y="228497"/>
                        <a:pt x="264715" y="296363"/>
                        <a:pt x="280987" y="301919"/>
                      </a:cubicBezTo>
                      <a:cubicBezTo>
                        <a:pt x="297259" y="307475"/>
                        <a:pt x="294481" y="271359"/>
                        <a:pt x="307181" y="270962"/>
                      </a:cubicBezTo>
                      <a:cubicBezTo>
                        <a:pt x="319881" y="270565"/>
                        <a:pt x="340121" y="303506"/>
                        <a:pt x="357187" y="299537"/>
                      </a:cubicBezTo>
                      <a:cubicBezTo>
                        <a:pt x="374253" y="295568"/>
                        <a:pt x="388144" y="233259"/>
                        <a:pt x="409575" y="247150"/>
                      </a:cubicBezTo>
                      <a:cubicBezTo>
                        <a:pt x="431006" y="261041"/>
                        <a:pt x="463153" y="401137"/>
                        <a:pt x="485775" y="382881"/>
                      </a:cubicBezTo>
                      <a:cubicBezTo>
                        <a:pt x="508397" y="364625"/>
                        <a:pt x="527844" y="153884"/>
                        <a:pt x="545306" y="137612"/>
                      </a:cubicBezTo>
                      <a:cubicBezTo>
                        <a:pt x="562768" y="121340"/>
                        <a:pt x="570706" y="271359"/>
                        <a:pt x="590550" y="285250"/>
                      </a:cubicBezTo>
                      <a:cubicBezTo>
                        <a:pt x="610394" y="299141"/>
                        <a:pt x="642144" y="216193"/>
                        <a:pt x="664369" y="220956"/>
                      </a:cubicBezTo>
                      <a:cubicBezTo>
                        <a:pt x="686594" y="225718"/>
                        <a:pt x="702866" y="304300"/>
                        <a:pt x="723900" y="313825"/>
                      </a:cubicBezTo>
                      <a:cubicBezTo>
                        <a:pt x="744934" y="323350"/>
                        <a:pt x="767556" y="278503"/>
                        <a:pt x="790575" y="278106"/>
                      </a:cubicBezTo>
                      <a:cubicBezTo>
                        <a:pt x="813594" y="277709"/>
                        <a:pt x="829865" y="340416"/>
                        <a:pt x="862012" y="311444"/>
                      </a:cubicBezTo>
                      <a:cubicBezTo>
                        <a:pt x="894159" y="282472"/>
                        <a:pt x="950515" y="94750"/>
                        <a:pt x="983456" y="104275"/>
                      </a:cubicBezTo>
                      <a:cubicBezTo>
                        <a:pt x="1016397" y="113800"/>
                        <a:pt x="1022747" y="353513"/>
                        <a:pt x="1059656" y="368594"/>
                      </a:cubicBezTo>
                      <a:cubicBezTo>
                        <a:pt x="1096565" y="383675"/>
                        <a:pt x="1172765" y="226512"/>
                        <a:pt x="1204912" y="194762"/>
                      </a:cubicBezTo>
                      <a:cubicBezTo>
                        <a:pt x="1237059" y="163012"/>
                        <a:pt x="1238250" y="177300"/>
                        <a:pt x="1252537" y="178094"/>
                      </a:cubicBezTo>
                      <a:cubicBezTo>
                        <a:pt x="1266824" y="178888"/>
                        <a:pt x="1266428" y="208256"/>
                        <a:pt x="1290637" y="199525"/>
                      </a:cubicBezTo>
                      <a:cubicBezTo>
                        <a:pt x="1314846" y="190794"/>
                        <a:pt x="1360885" y="78875"/>
                        <a:pt x="1397794" y="125706"/>
                      </a:cubicBezTo>
                      <a:cubicBezTo>
                        <a:pt x="1434704" y="172537"/>
                        <a:pt x="1484313" y="484084"/>
                        <a:pt x="1512094" y="480512"/>
                      </a:cubicBezTo>
                      <a:cubicBezTo>
                        <a:pt x="1539875" y="476940"/>
                        <a:pt x="1539875" y="159837"/>
                        <a:pt x="1564481" y="104275"/>
                      </a:cubicBezTo>
                      <a:cubicBezTo>
                        <a:pt x="1589087" y="48713"/>
                        <a:pt x="1638697" y="150709"/>
                        <a:pt x="1659731" y="147137"/>
                      </a:cubicBezTo>
                      <a:cubicBezTo>
                        <a:pt x="1680765" y="143565"/>
                        <a:pt x="1669256" y="80860"/>
                        <a:pt x="1690687" y="82844"/>
                      </a:cubicBezTo>
                      <a:cubicBezTo>
                        <a:pt x="1712118" y="84828"/>
                        <a:pt x="1765300" y="147138"/>
                        <a:pt x="1788319" y="159044"/>
                      </a:cubicBezTo>
                      <a:cubicBezTo>
                        <a:pt x="1811338" y="170950"/>
                        <a:pt x="1811735" y="140390"/>
                        <a:pt x="1828800" y="154281"/>
                      </a:cubicBezTo>
                      <a:cubicBezTo>
                        <a:pt x="1845866" y="168171"/>
                        <a:pt x="1868487" y="241593"/>
                        <a:pt x="1890712" y="242387"/>
                      </a:cubicBezTo>
                      <a:cubicBezTo>
                        <a:pt x="1912937" y="243181"/>
                        <a:pt x="1938734" y="163806"/>
                        <a:pt x="1962150" y="159044"/>
                      </a:cubicBezTo>
                      <a:cubicBezTo>
                        <a:pt x="1985566" y="154282"/>
                        <a:pt x="2012553" y="240006"/>
                        <a:pt x="2031206" y="213812"/>
                      </a:cubicBezTo>
                      <a:cubicBezTo>
                        <a:pt x="2049859" y="187618"/>
                        <a:pt x="2049860" y="-21931"/>
                        <a:pt x="2074069" y="1881"/>
                      </a:cubicBezTo>
                      <a:cubicBezTo>
                        <a:pt x="2098278" y="25693"/>
                        <a:pt x="2150268" y="332478"/>
                        <a:pt x="2176462" y="356687"/>
                      </a:cubicBezTo>
                      <a:cubicBezTo>
                        <a:pt x="2202656" y="380896"/>
                        <a:pt x="2214959" y="169362"/>
                        <a:pt x="2231231" y="147137"/>
                      </a:cubicBezTo>
                      <a:cubicBezTo>
                        <a:pt x="2247503" y="124912"/>
                        <a:pt x="2257425" y="207859"/>
                        <a:pt x="2274094" y="223337"/>
                      </a:cubicBezTo>
                      <a:cubicBezTo>
                        <a:pt x="2290763" y="238815"/>
                        <a:pt x="2316956" y="235243"/>
                        <a:pt x="2331244" y="240006"/>
                      </a:cubicBezTo>
                      <a:cubicBezTo>
                        <a:pt x="2345532" y="244769"/>
                        <a:pt x="2351088" y="268978"/>
                        <a:pt x="2359819" y="251912"/>
                      </a:cubicBezTo>
                      <a:cubicBezTo>
                        <a:pt x="2368550" y="234846"/>
                        <a:pt x="2376090" y="186229"/>
                        <a:pt x="2383631" y="13761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13" name="テキスト ボックス 112"/>
                <p:cNvSpPr txBox="1"/>
                <p:nvPr/>
              </p:nvSpPr>
              <p:spPr>
                <a:xfrm>
                  <a:off x="3366125" y="3352790"/>
                  <a:ext cx="19800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振幅の小さな波</a:t>
                  </a:r>
                </a:p>
              </p:txBody>
            </p:sp>
          </p:grpSp>
          <p:sp>
            <p:nvSpPr>
              <p:cNvPr id="116" name="テキスト ボックス 115"/>
              <p:cNvSpPr txBox="1"/>
              <p:nvPr/>
            </p:nvSpPr>
            <p:spPr>
              <a:xfrm>
                <a:off x="3931275" y="3898890"/>
                <a:ext cx="7169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4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+</a:t>
                </a:r>
                <a:endParaRPr lang="ja-JP" altLang="en-US" sz="4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grpSp>
        <p:nvGrpSpPr>
          <p:cNvPr id="141" name="グループ化 140"/>
          <p:cNvGrpSpPr/>
          <p:nvPr/>
        </p:nvGrpSpPr>
        <p:grpSpPr>
          <a:xfrm>
            <a:off x="7800368" y="874876"/>
            <a:ext cx="3612056" cy="2839685"/>
            <a:chOff x="5264432" y="679803"/>
            <a:chExt cx="3612056" cy="2839685"/>
          </a:xfrm>
        </p:grpSpPr>
        <p:pic>
          <p:nvPicPr>
            <p:cNvPr id="73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432" y="1130348"/>
              <a:ext cx="3612056" cy="238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テキスト ボックス 95"/>
            <p:cNvSpPr txBox="1"/>
            <p:nvPr/>
          </p:nvSpPr>
          <p:spPr>
            <a:xfrm>
              <a:off x="6333810" y="67980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低諧調画像</a:t>
              </a:r>
            </a:p>
          </p:txBody>
        </p:sp>
      </p:grpSp>
      <p:sp>
        <p:nvSpPr>
          <p:cNvPr id="48" name="タイトル 1"/>
          <p:cNvSpPr>
            <a:spLocks noGrp="1"/>
          </p:cNvSpPr>
          <p:nvPr>
            <p:ph type="title"/>
          </p:nvPr>
        </p:nvSpPr>
        <p:spPr>
          <a:xfrm>
            <a:off x="1813744" y="1884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</a:t>
            </a:r>
            <a:r>
              <a:rPr lang="en-US" altLang="ja-JP" sz="3600" dirty="0"/>
              <a:t>HDR</a:t>
            </a:r>
            <a:r>
              <a:rPr lang="ja-JP" altLang="en-US" sz="3600" dirty="0"/>
              <a:t>合成）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403894" y="109612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7882780" y="3877456"/>
            <a:ext cx="3112626" cy="1518324"/>
            <a:chOff x="5834524" y="3682384"/>
            <a:chExt cx="3112626" cy="1518324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5834524" y="3682384"/>
              <a:ext cx="3112626" cy="1292574"/>
              <a:chOff x="5834524" y="4642985"/>
              <a:chExt cx="3112626" cy="1292574"/>
            </a:xfrm>
          </p:grpSpPr>
          <p:cxnSp>
            <p:nvCxnSpPr>
              <p:cNvPr id="51" name="直線矢印コネクタ 50"/>
              <p:cNvCxnSpPr/>
              <p:nvPr/>
            </p:nvCxnSpPr>
            <p:spPr>
              <a:xfrm flipV="1">
                <a:off x="6384187" y="4724400"/>
                <a:ext cx="0" cy="108545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矢印コネクタ 51"/>
              <p:cNvCxnSpPr/>
              <p:nvPr/>
            </p:nvCxnSpPr>
            <p:spPr>
              <a:xfrm>
                <a:off x="6379248" y="5827926"/>
                <a:ext cx="2567902" cy="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/>
              <p:cNvSpPr txBox="1"/>
              <p:nvPr/>
            </p:nvSpPr>
            <p:spPr>
              <a:xfrm>
                <a:off x="6091820" y="5566227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4" name="テキスト ボックス 53"/>
              <p:cNvSpPr txBox="1"/>
              <p:nvPr/>
            </p:nvSpPr>
            <p:spPr>
              <a:xfrm>
                <a:off x="5834524" y="4642985"/>
                <a:ext cx="612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7" name="フリーフォーム 56"/>
              <p:cNvSpPr/>
              <p:nvPr/>
            </p:nvSpPr>
            <p:spPr>
              <a:xfrm>
                <a:off x="6429375" y="4825446"/>
                <a:ext cx="2290763" cy="969658"/>
              </a:xfrm>
              <a:custGeom>
                <a:avLst/>
                <a:gdLst>
                  <a:gd name="connsiteX0" fmla="*/ 0 w 2290763"/>
                  <a:gd name="connsiteY0" fmla="*/ 865745 h 969658"/>
                  <a:gd name="connsiteX1" fmla="*/ 69056 w 2290763"/>
                  <a:gd name="connsiteY1" fmla="*/ 813357 h 969658"/>
                  <a:gd name="connsiteX2" fmla="*/ 138113 w 2290763"/>
                  <a:gd name="connsiteY2" fmla="*/ 949089 h 969658"/>
                  <a:gd name="connsiteX3" fmla="*/ 214313 w 2290763"/>
                  <a:gd name="connsiteY3" fmla="*/ 827645 h 969658"/>
                  <a:gd name="connsiteX4" fmla="*/ 266700 w 2290763"/>
                  <a:gd name="connsiteY4" fmla="*/ 899082 h 969658"/>
                  <a:gd name="connsiteX5" fmla="*/ 297656 w 2290763"/>
                  <a:gd name="connsiteY5" fmla="*/ 860982 h 969658"/>
                  <a:gd name="connsiteX6" fmla="*/ 345281 w 2290763"/>
                  <a:gd name="connsiteY6" fmla="*/ 894320 h 969658"/>
                  <a:gd name="connsiteX7" fmla="*/ 388144 w 2290763"/>
                  <a:gd name="connsiteY7" fmla="*/ 834789 h 969658"/>
                  <a:gd name="connsiteX8" fmla="*/ 445294 w 2290763"/>
                  <a:gd name="connsiteY8" fmla="*/ 968139 h 969658"/>
                  <a:gd name="connsiteX9" fmla="*/ 511969 w 2290763"/>
                  <a:gd name="connsiteY9" fmla="*/ 730014 h 969658"/>
                  <a:gd name="connsiteX10" fmla="*/ 545306 w 2290763"/>
                  <a:gd name="connsiteY10" fmla="*/ 870507 h 969658"/>
                  <a:gd name="connsiteX11" fmla="*/ 611981 w 2290763"/>
                  <a:gd name="connsiteY11" fmla="*/ 815739 h 969658"/>
                  <a:gd name="connsiteX12" fmla="*/ 702469 w 2290763"/>
                  <a:gd name="connsiteY12" fmla="*/ 903845 h 969658"/>
                  <a:gd name="connsiteX13" fmla="*/ 740569 w 2290763"/>
                  <a:gd name="connsiteY13" fmla="*/ 880032 h 969658"/>
                  <a:gd name="connsiteX14" fmla="*/ 792956 w 2290763"/>
                  <a:gd name="connsiteY14" fmla="*/ 903845 h 969658"/>
                  <a:gd name="connsiteX15" fmla="*/ 900113 w 2290763"/>
                  <a:gd name="connsiteY15" fmla="*/ 696676 h 969658"/>
                  <a:gd name="connsiteX16" fmla="*/ 981075 w 2290763"/>
                  <a:gd name="connsiteY16" fmla="*/ 956232 h 969658"/>
                  <a:gd name="connsiteX17" fmla="*/ 1114425 w 2290763"/>
                  <a:gd name="connsiteY17" fmla="*/ 763351 h 969658"/>
                  <a:gd name="connsiteX18" fmla="*/ 1209675 w 2290763"/>
                  <a:gd name="connsiteY18" fmla="*/ 179945 h 969658"/>
                  <a:gd name="connsiteX19" fmla="*/ 1273969 w 2290763"/>
                  <a:gd name="connsiteY19" fmla="*/ 201376 h 969658"/>
                  <a:gd name="connsiteX20" fmla="*/ 1362075 w 2290763"/>
                  <a:gd name="connsiteY20" fmla="*/ 106126 h 969658"/>
                  <a:gd name="connsiteX21" fmla="*/ 1471613 w 2290763"/>
                  <a:gd name="connsiteY21" fmla="*/ 449026 h 969658"/>
                  <a:gd name="connsiteX22" fmla="*/ 1545431 w 2290763"/>
                  <a:gd name="connsiteY22" fmla="*/ 72789 h 969658"/>
                  <a:gd name="connsiteX23" fmla="*/ 1612106 w 2290763"/>
                  <a:gd name="connsiteY23" fmla="*/ 120414 h 969658"/>
                  <a:gd name="connsiteX24" fmla="*/ 1640681 w 2290763"/>
                  <a:gd name="connsiteY24" fmla="*/ 89457 h 969658"/>
                  <a:gd name="connsiteX25" fmla="*/ 1762125 w 2290763"/>
                  <a:gd name="connsiteY25" fmla="*/ 153751 h 969658"/>
                  <a:gd name="connsiteX26" fmla="*/ 1819275 w 2290763"/>
                  <a:gd name="connsiteY26" fmla="*/ 234714 h 969658"/>
                  <a:gd name="connsiteX27" fmla="*/ 1881188 w 2290763"/>
                  <a:gd name="connsiteY27" fmla="*/ 172801 h 969658"/>
                  <a:gd name="connsiteX28" fmla="*/ 1943100 w 2290763"/>
                  <a:gd name="connsiteY28" fmla="*/ 198995 h 969658"/>
                  <a:gd name="connsiteX29" fmla="*/ 1985963 w 2290763"/>
                  <a:gd name="connsiteY29" fmla="*/ 1351 h 969658"/>
                  <a:gd name="connsiteX30" fmla="*/ 2095500 w 2290763"/>
                  <a:gd name="connsiteY30" fmla="*/ 313295 h 969658"/>
                  <a:gd name="connsiteX31" fmla="*/ 2138363 w 2290763"/>
                  <a:gd name="connsiteY31" fmla="*/ 146607 h 969658"/>
                  <a:gd name="connsiteX32" fmla="*/ 2197894 w 2290763"/>
                  <a:gd name="connsiteY32" fmla="*/ 237095 h 969658"/>
                  <a:gd name="connsiteX33" fmla="*/ 2262188 w 2290763"/>
                  <a:gd name="connsiteY33" fmla="*/ 237095 h 969658"/>
                  <a:gd name="connsiteX34" fmla="*/ 2286000 w 2290763"/>
                  <a:gd name="connsiteY34" fmla="*/ 172801 h 969658"/>
                  <a:gd name="connsiteX35" fmla="*/ 2276475 w 2290763"/>
                  <a:gd name="connsiteY35" fmla="*/ 158514 h 969658"/>
                  <a:gd name="connsiteX36" fmla="*/ 2286000 w 2290763"/>
                  <a:gd name="connsiteY36" fmla="*/ 160895 h 969658"/>
                  <a:gd name="connsiteX37" fmla="*/ 2290763 w 2290763"/>
                  <a:gd name="connsiteY37" fmla="*/ 170420 h 96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90763" h="969658">
                    <a:moveTo>
                      <a:pt x="0" y="865745"/>
                    </a:moveTo>
                    <a:cubicBezTo>
                      <a:pt x="23018" y="832605"/>
                      <a:pt x="46037" y="799466"/>
                      <a:pt x="69056" y="813357"/>
                    </a:cubicBezTo>
                    <a:cubicBezTo>
                      <a:pt x="92075" y="827248"/>
                      <a:pt x="113904" y="946708"/>
                      <a:pt x="138113" y="949089"/>
                    </a:cubicBezTo>
                    <a:cubicBezTo>
                      <a:pt x="162322" y="951470"/>
                      <a:pt x="192882" y="835980"/>
                      <a:pt x="214313" y="827645"/>
                    </a:cubicBezTo>
                    <a:cubicBezTo>
                      <a:pt x="235744" y="819310"/>
                      <a:pt x="252810" y="893526"/>
                      <a:pt x="266700" y="899082"/>
                    </a:cubicBezTo>
                    <a:cubicBezTo>
                      <a:pt x="280590" y="904638"/>
                      <a:pt x="284559" y="861776"/>
                      <a:pt x="297656" y="860982"/>
                    </a:cubicBezTo>
                    <a:cubicBezTo>
                      <a:pt x="310753" y="860188"/>
                      <a:pt x="330200" y="898685"/>
                      <a:pt x="345281" y="894320"/>
                    </a:cubicBezTo>
                    <a:cubicBezTo>
                      <a:pt x="360362" y="889955"/>
                      <a:pt x="371475" y="822486"/>
                      <a:pt x="388144" y="834789"/>
                    </a:cubicBezTo>
                    <a:cubicBezTo>
                      <a:pt x="404813" y="847092"/>
                      <a:pt x="424657" y="985601"/>
                      <a:pt x="445294" y="968139"/>
                    </a:cubicBezTo>
                    <a:cubicBezTo>
                      <a:pt x="465931" y="950677"/>
                      <a:pt x="495300" y="746286"/>
                      <a:pt x="511969" y="730014"/>
                    </a:cubicBezTo>
                    <a:cubicBezTo>
                      <a:pt x="528638" y="713742"/>
                      <a:pt x="528637" y="856220"/>
                      <a:pt x="545306" y="870507"/>
                    </a:cubicBezTo>
                    <a:cubicBezTo>
                      <a:pt x="561975" y="884794"/>
                      <a:pt x="585787" y="810183"/>
                      <a:pt x="611981" y="815739"/>
                    </a:cubicBezTo>
                    <a:cubicBezTo>
                      <a:pt x="638175" y="821295"/>
                      <a:pt x="681038" y="893130"/>
                      <a:pt x="702469" y="903845"/>
                    </a:cubicBezTo>
                    <a:cubicBezTo>
                      <a:pt x="723900" y="914560"/>
                      <a:pt x="725488" y="880032"/>
                      <a:pt x="740569" y="880032"/>
                    </a:cubicBezTo>
                    <a:cubicBezTo>
                      <a:pt x="755650" y="880032"/>
                      <a:pt x="766365" y="934404"/>
                      <a:pt x="792956" y="903845"/>
                    </a:cubicBezTo>
                    <a:cubicBezTo>
                      <a:pt x="819547" y="873286"/>
                      <a:pt x="868760" y="687945"/>
                      <a:pt x="900113" y="696676"/>
                    </a:cubicBezTo>
                    <a:cubicBezTo>
                      <a:pt x="931466" y="705407"/>
                      <a:pt x="945356" y="945120"/>
                      <a:pt x="981075" y="956232"/>
                    </a:cubicBezTo>
                    <a:cubicBezTo>
                      <a:pt x="1016794" y="967345"/>
                      <a:pt x="1076325" y="892732"/>
                      <a:pt x="1114425" y="763351"/>
                    </a:cubicBezTo>
                    <a:cubicBezTo>
                      <a:pt x="1152525" y="633970"/>
                      <a:pt x="1183084" y="273607"/>
                      <a:pt x="1209675" y="179945"/>
                    </a:cubicBezTo>
                    <a:cubicBezTo>
                      <a:pt x="1236266" y="86282"/>
                      <a:pt x="1248569" y="213679"/>
                      <a:pt x="1273969" y="201376"/>
                    </a:cubicBezTo>
                    <a:cubicBezTo>
                      <a:pt x="1299369" y="189073"/>
                      <a:pt x="1329134" y="64851"/>
                      <a:pt x="1362075" y="106126"/>
                    </a:cubicBezTo>
                    <a:cubicBezTo>
                      <a:pt x="1395016" y="147401"/>
                      <a:pt x="1441054" y="454582"/>
                      <a:pt x="1471613" y="449026"/>
                    </a:cubicBezTo>
                    <a:cubicBezTo>
                      <a:pt x="1502172" y="443470"/>
                      <a:pt x="1522016" y="127558"/>
                      <a:pt x="1545431" y="72789"/>
                    </a:cubicBezTo>
                    <a:cubicBezTo>
                      <a:pt x="1568847" y="18020"/>
                      <a:pt x="1596231" y="117636"/>
                      <a:pt x="1612106" y="120414"/>
                    </a:cubicBezTo>
                    <a:cubicBezTo>
                      <a:pt x="1627981" y="123192"/>
                      <a:pt x="1615678" y="83901"/>
                      <a:pt x="1640681" y="89457"/>
                    </a:cubicBezTo>
                    <a:cubicBezTo>
                      <a:pt x="1665684" y="95013"/>
                      <a:pt x="1732359" y="129542"/>
                      <a:pt x="1762125" y="153751"/>
                    </a:cubicBezTo>
                    <a:cubicBezTo>
                      <a:pt x="1791891" y="177960"/>
                      <a:pt x="1799431" y="231539"/>
                      <a:pt x="1819275" y="234714"/>
                    </a:cubicBezTo>
                    <a:cubicBezTo>
                      <a:pt x="1839119" y="237889"/>
                      <a:pt x="1860550" y="178754"/>
                      <a:pt x="1881188" y="172801"/>
                    </a:cubicBezTo>
                    <a:cubicBezTo>
                      <a:pt x="1901826" y="166848"/>
                      <a:pt x="1925638" y="227570"/>
                      <a:pt x="1943100" y="198995"/>
                    </a:cubicBezTo>
                    <a:cubicBezTo>
                      <a:pt x="1960562" y="170420"/>
                      <a:pt x="1960563" y="-17699"/>
                      <a:pt x="1985963" y="1351"/>
                    </a:cubicBezTo>
                    <a:cubicBezTo>
                      <a:pt x="2011363" y="20401"/>
                      <a:pt x="2070100" y="289086"/>
                      <a:pt x="2095500" y="313295"/>
                    </a:cubicBezTo>
                    <a:cubicBezTo>
                      <a:pt x="2120900" y="337504"/>
                      <a:pt x="2121297" y="159307"/>
                      <a:pt x="2138363" y="146607"/>
                    </a:cubicBezTo>
                    <a:cubicBezTo>
                      <a:pt x="2155429" y="133907"/>
                      <a:pt x="2177257" y="222014"/>
                      <a:pt x="2197894" y="237095"/>
                    </a:cubicBezTo>
                    <a:cubicBezTo>
                      <a:pt x="2218531" y="252176"/>
                      <a:pt x="2247504" y="247811"/>
                      <a:pt x="2262188" y="237095"/>
                    </a:cubicBezTo>
                    <a:cubicBezTo>
                      <a:pt x="2276872" y="226379"/>
                      <a:pt x="2283619" y="185898"/>
                      <a:pt x="2286000" y="172801"/>
                    </a:cubicBezTo>
                    <a:cubicBezTo>
                      <a:pt x="2288381" y="159704"/>
                      <a:pt x="2276475" y="160498"/>
                      <a:pt x="2276475" y="158514"/>
                    </a:cubicBezTo>
                    <a:cubicBezTo>
                      <a:pt x="2276475" y="156530"/>
                      <a:pt x="2283619" y="158911"/>
                      <a:pt x="2286000" y="160895"/>
                    </a:cubicBezTo>
                    <a:cubicBezTo>
                      <a:pt x="2288381" y="162879"/>
                      <a:pt x="2290763" y="168436"/>
                      <a:pt x="2290763" y="17042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8" name="テキスト ボックス 57"/>
            <p:cNvSpPr txBox="1"/>
            <p:nvPr/>
          </p:nvSpPr>
          <p:spPr>
            <a:xfrm>
              <a:off x="6331575" y="4862154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振幅の小さな波を足す</a:t>
              </a:r>
              <a:endPara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23050" y="4765473"/>
            <a:ext cx="4372356" cy="2122388"/>
            <a:chOff x="4574794" y="4570401"/>
            <a:chExt cx="4372356" cy="2122388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834524" y="5184467"/>
              <a:ext cx="3112626" cy="1508322"/>
              <a:chOff x="5834524" y="5184467"/>
              <a:chExt cx="3112626" cy="1508322"/>
            </a:xfrm>
          </p:grpSpPr>
          <p:sp>
            <p:nvSpPr>
              <p:cNvPr id="117" name="テキスト ボックス 116"/>
              <p:cNvSpPr txBox="1"/>
              <p:nvPr/>
            </p:nvSpPr>
            <p:spPr>
              <a:xfrm>
                <a:off x="6331575" y="6354235"/>
                <a:ext cx="2236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振幅の大きな波を圧縮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2" name="グループ化 1"/>
              <p:cNvGrpSpPr/>
              <p:nvPr/>
            </p:nvGrpSpPr>
            <p:grpSpPr>
              <a:xfrm>
                <a:off x="5834524" y="5184467"/>
                <a:ext cx="3112626" cy="1292574"/>
                <a:chOff x="5834524" y="4642985"/>
                <a:chExt cx="3112626" cy="1292574"/>
              </a:xfrm>
            </p:grpSpPr>
            <p:cxnSp>
              <p:nvCxnSpPr>
                <p:cNvPr id="118" name="直線矢印コネクタ 117"/>
                <p:cNvCxnSpPr/>
                <p:nvPr/>
              </p:nvCxnSpPr>
              <p:spPr>
                <a:xfrm flipV="1">
                  <a:off x="6384187" y="4724400"/>
                  <a:ext cx="0" cy="108545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矢印コネクタ 118"/>
                <p:cNvCxnSpPr/>
                <p:nvPr/>
              </p:nvCxnSpPr>
              <p:spPr>
                <a:xfrm>
                  <a:off x="6379248" y="5827926"/>
                  <a:ext cx="2567902" cy="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テキスト ボックス 119"/>
                <p:cNvSpPr txBox="1"/>
                <p:nvPr/>
              </p:nvSpPr>
              <p:spPr>
                <a:xfrm>
                  <a:off x="6091820" y="5566227"/>
                  <a:ext cx="327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lang="ja-JP" altLang="en-US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21" name="テキスト ボックス 120"/>
                <p:cNvSpPr txBox="1"/>
                <p:nvPr/>
              </p:nvSpPr>
              <p:spPr>
                <a:xfrm>
                  <a:off x="5834524" y="4642985"/>
                  <a:ext cx="6126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255</a:t>
                  </a:r>
                  <a:endParaRPr lang="ja-JP" altLang="en-US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24" name="フリーフォーム 123"/>
                <p:cNvSpPr/>
                <p:nvPr/>
              </p:nvSpPr>
              <p:spPr>
                <a:xfrm>
                  <a:off x="6422045" y="5010150"/>
                  <a:ext cx="2296505" cy="712556"/>
                </a:xfrm>
                <a:custGeom>
                  <a:avLst/>
                  <a:gdLst>
                    <a:gd name="connsiteX0" fmla="*/ 0 w 3067050"/>
                    <a:gd name="connsiteY0" fmla="*/ 1892300 h 1892300"/>
                    <a:gd name="connsiteX1" fmla="*/ 1466850 w 3067050"/>
                    <a:gd name="connsiteY1" fmla="*/ 1892300 h 1892300"/>
                    <a:gd name="connsiteX2" fmla="*/ 1466850 w 3067050"/>
                    <a:gd name="connsiteY2" fmla="*/ 0 h 1892300"/>
                    <a:gd name="connsiteX3" fmla="*/ 3067050 w 3067050"/>
                    <a:gd name="connsiteY3" fmla="*/ 0 h 1892300"/>
                    <a:gd name="connsiteX0" fmla="*/ 0 w 3067050"/>
                    <a:gd name="connsiteY0" fmla="*/ 1897062 h 1897062"/>
                    <a:gd name="connsiteX1" fmla="*/ 1466850 w 3067050"/>
                    <a:gd name="connsiteY1" fmla="*/ 1897062 h 1897062"/>
                    <a:gd name="connsiteX2" fmla="*/ 1600200 w 3067050"/>
                    <a:gd name="connsiteY2" fmla="*/ 0 h 1897062"/>
                    <a:gd name="connsiteX3" fmla="*/ 3067050 w 3067050"/>
                    <a:gd name="connsiteY3" fmla="*/ 4762 h 1897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7050" h="1897062">
                      <a:moveTo>
                        <a:pt x="0" y="1897062"/>
                      </a:moveTo>
                      <a:lnTo>
                        <a:pt x="1466850" y="1897062"/>
                      </a:lnTo>
                      <a:lnTo>
                        <a:pt x="1600200" y="0"/>
                      </a:lnTo>
                      <a:lnTo>
                        <a:pt x="3067050" y="4762"/>
                      </a:lnTo>
                    </a:path>
                  </a:pathLst>
                </a:cu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</p:grpSp>
        <p:sp>
          <p:nvSpPr>
            <p:cNvPr id="3" name="右矢印 2"/>
            <p:cNvSpPr/>
            <p:nvPr/>
          </p:nvSpPr>
          <p:spPr>
            <a:xfrm>
              <a:off x="4574794" y="4570401"/>
              <a:ext cx="728726" cy="538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5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6080051" y="1007785"/>
            <a:ext cx="4316486" cy="1610082"/>
          </a:xfrm>
          <a:prstGeom prst="roundRect">
            <a:avLst>
              <a:gd name="adj" fmla="val 5768"/>
            </a:avLst>
          </a:prstGeom>
          <a:gradFill>
            <a:gsLst>
              <a:gs pos="100000">
                <a:srgbClr val="DBF6FF"/>
              </a:gs>
              <a:gs pos="0">
                <a:srgbClr val="B7ECFF"/>
              </a:gs>
              <a:gs pos="48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3312477" y="205532"/>
            <a:ext cx="5567046" cy="596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画像のトーンマッピング</a:t>
            </a:r>
          </a:p>
        </p:txBody>
      </p:sp>
      <p:sp>
        <p:nvSpPr>
          <p:cNvPr id="4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63701" y="1186937"/>
            <a:ext cx="4411497" cy="1687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dirty="0"/>
              <a:t>CT</a:t>
            </a:r>
            <a:r>
              <a:rPr lang="ja-JP" altLang="en-US" sz="2400" b="1" dirty="0"/>
              <a:t>画像</a:t>
            </a:r>
            <a:endParaRPr lang="en-US" altLang="ja-JP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階調数  </a:t>
            </a:r>
            <a:r>
              <a:rPr lang="en-US" altLang="ja-JP" sz="2000" dirty="0"/>
              <a:t>:</a:t>
            </a:r>
            <a:r>
              <a:rPr lang="ja-JP" altLang="en-US" sz="2000" dirty="0"/>
              <a:t>     </a:t>
            </a:r>
            <a:r>
              <a:rPr lang="en-US" altLang="ja-JP" sz="2000" dirty="0"/>
              <a:t>12 –     16 [bit]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レンジ</a:t>
            </a:r>
            <a:r>
              <a:rPr lang="en-US" altLang="ja-JP" sz="2000" dirty="0"/>
              <a:t>	:-1000 – 1500 [HU]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sz="2000" dirty="0">
                <a:sym typeface="Wingdings" pitchFamily="2" charset="2"/>
              </a:rPr>
              <a:t> </a:t>
            </a:r>
            <a:r>
              <a:rPr lang="ja-JP" altLang="en-US" sz="2000" dirty="0">
                <a:sym typeface="Wingdings" pitchFamily="2" charset="2"/>
              </a:rPr>
              <a:t>トーンマッピングの必要有</a:t>
            </a:r>
            <a:endParaRPr lang="en-US" altLang="ja-JP" sz="2200" dirty="0"/>
          </a:p>
        </p:txBody>
      </p:sp>
      <p:sp>
        <p:nvSpPr>
          <p:cNvPr id="59" name="正方形/長方形 58"/>
          <p:cNvSpPr/>
          <p:nvPr/>
        </p:nvSpPr>
        <p:spPr>
          <a:xfrm>
            <a:off x="7710962" y="2340869"/>
            <a:ext cx="226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飯沼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線イメージング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2001]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376475" y="1007785"/>
            <a:ext cx="4125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線吸収率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HU (Hounsfield unit) 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6094819" y="1377673"/>
            <a:ext cx="3701835" cy="1117084"/>
            <a:chOff x="4936387" y="1144072"/>
            <a:chExt cx="3701835" cy="1117084"/>
          </a:xfrm>
        </p:grpSpPr>
        <p:sp>
          <p:nvSpPr>
            <p:cNvPr id="49" name="右矢印 48"/>
            <p:cNvSpPr/>
            <p:nvPr/>
          </p:nvSpPr>
          <p:spPr>
            <a:xfrm>
              <a:off x="5294891" y="1418519"/>
              <a:ext cx="3343331" cy="236926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936387" y="1144072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-1000 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779349" y="1144072"/>
              <a:ext cx="3129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6446099" y="1144072"/>
              <a:ext cx="697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7446224" y="1144072"/>
              <a:ext cx="697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109805" y="1619250"/>
              <a:ext cx="400110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空気</a:t>
              </a: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728930" y="1581150"/>
              <a:ext cx="400110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水</a:t>
              </a: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6311543" y="1619250"/>
              <a:ext cx="400110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骨</a:t>
              </a: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5610325" y="1809750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臓器</a:t>
              </a:r>
            </a:p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脂肪</a:t>
              </a: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8006993" y="1619250"/>
              <a:ext cx="400110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金属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1536134" y="3874375"/>
            <a:ext cx="3215651" cy="2591432"/>
            <a:chOff x="-63032" y="3606634"/>
            <a:chExt cx="3369754" cy="2715632"/>
          </a:xfrm>
        </p:grpSpPr>
        <p:sp>
          <p:nvSpPr>
            <p:cNvPr id="69" name="正方形/長方形 68"/>
            <p:cNvSpPr/>
            <p:nvPr/>
          </p:nvSpPr>
          <p:spPr>
            <a:xfrm>
              <a:off x="452781" y="5967486"/>
              <a:ext cx="2614142" cy="354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min:-2000   max:2000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-63032" y="3606634"/>
              <a:ext cx="897362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-1024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515189" y="3606634"/>
              <a:ext cx="791533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1737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20063" y="3606634"/>
              <a:ext cx="343021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7" name="正方形/長方形 76"/>
          <p:cNvSpPr/>
          <p:nvPr/>
        </p:nvSpPr>
        <p:spPr>
          <a:xfrm>
            <a:off x="5529733" y="308606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肺野条件</a:t>
            </a:r>
            <a:endParaRPr lang="ja-JP" altLang="en-US" sz="16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4739536" y="3451545"/>
            <a:ext cx="2798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Min : -1200.0   Max: 0.0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level : -600 (</a:t>
            </a:r>
            <a:r>
              <a:rPr lang="ja-JP" altLang="en-US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中心</a:t>
            </a:r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size   : 1200 (</a:t>
            </a:r>
            <a:r>
              <a:rPr lang="ja-JP" altLang="en-US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幅</a:t>
            </a:r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600" b="1" spc="-8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 rot="16200000">
            <a:off x="2347448" y="2847970"/>
            <a:ext cx="101600" cy="739775"/>
          </a:xfrm>
          <a:prstGeom prst="rightBrace">
            <a:avLst>
              <a:gd name="adj1" fmla="val 98958"/>
              <a:gd name="adj2" fmla="val 50000"/>
            </a:avLst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2172597" y="297091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</a:t>
            </a:r>
            <a:endParaRPr lang="ja-JP" altLang="en-US" sz="11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6" name="右中かっこ 85"/>
          <p:cNvSpPr/>
          <p:nvPr/>
        </p:nvSpPr>
        <p:spPr>
          <a:xfrm rot="16200000">
            <a:off x="2849104" y="2981711"/>
            <a:ext cx="101600" cy="443708"/>
          </a:xfrm>
          <a:prstGeom prst="rightBrace">
            <a:avLst>
              <a:gd name="adj1" fmla="val 98958"/>
              <a:gd name="adj2" fmla="val 50000"/>
            </a:avLst>
          </a:prstGeom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2665125" y="294709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縦隔</a:t>
            </a:r>
            <a:endParaRPr lang="ja-JP" altLang="en-US" sz="1100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573274" y="30860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縦隔条件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7693811" y="3451545"/>
            <a:ext cx="2637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Min: -110.0   Max: 190.0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level : 40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size   : 300</a:t>
            </a:r>
            <a:endParaRPr lang="ja-JP" altLang="en-US" sz="1600" b="1" spc="-8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070600" y="6491167"/>
            <a:ext cx="44466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画像は理化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学研究所生体力学シミュレーションチーム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1" t="11776" r="9978" b="48370"/>
          <a:stretch/>
        </p:blipFill>
        <p:spPr bwMode="auto">
          <a:xfrm>
            <a:off x="1813744" y="3268657"/>
            <a:ext cx="2586780" cy="6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t="21739" r="17242" b="33318"/>
          <a:stretch/>
        </p:blipFill>
        <p:spPr bwMode="auto">
          <a:xfrm>
            <a:off x="1813744" y="4180205"/>
            <a:ext cx="2586780" cy="19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t="21442" r="17213" b="33855"/>
          <a:stretch/>
        </p:blipFill>
        <p:spPr bwMode="auto">
          <a:xfrm>
            <a:off x="4853249" y="4467207"/>
            <a:ext cx="2586780" cy="19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t="21390" r="16451" b="33855"/>
          <a:stretch/>
        </p:blipFill>
        <p:spPr bwMode="auto">
          <a:xfrm>
            <a:off x="7809759" y="4467208"/>
            <a:ext cx="2586779" cy="192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1"/>
          <p:cNvSpPr txBox="1">
            <a:spLocks/>
          </p:cNvSpPr>
          <p:nvPr/>
        </p:nvSpPr>
        <p:spPr>
          <a:xfrm>
            <a:off x="1670294" y="182672"/>
            <a:ext cx="7452176" cy="596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 MRI 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画像のトーンマッピング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0" y="6295361"/>
            <a:ext cx="1182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画像の出典（上）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[F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 Edward Boas, “High dynamic range images in radiology 2007”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www.stanford.edu/~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boas/science/pub_list.html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下）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[Park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et al. “Evaluating Tone Mapping Algorithms for Rendering Non-Pictorial (Scientiﬁc) High-Dynamic-Range Images”, JVCIR 2007.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524000" y="1328738"/>
            <a:ext cx="8942954" cy="2028496"/>
            <a:chOff x="434340" y="2358906"/>
            <a:chExt cx="7749540" cy="175779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4" b="51068"/>
            <a:stretch/>
          </p:blipFill>
          <p:spPr bwMode="auto">
            <a:xfrm>
              <a:off x="434340" y="2358906"/>
              <a:ext cx="5189220" cy="173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3" t="54841" r="24817"/>
            <a:stretch/>
          </p:blipFill>
          <p:spPr bwMode="auto">
            <a:xfrm>
              <a:off x="5577840" y="2363034"/>
              <a:ext cx="2606040" cy="175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グループ化 4"/>
          <p:cNvGrpSpPr/>
          <p:nvPr/>
        </p:nvGrpSpPr>
        <p:grpSpPr>
          <a:xfrm>
            <a:off x="2729397" y="3770812"/>
            <a:ext cx="6639017" cy="2286000"/>
            <a:chOff x="1620203" y="3422650"/>
            <a:chExt cx="5746984" cy="197884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203" y="3422650"/>
              <a:ext cx="1850072" cy="197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283" y="3422650"/>
              <a:ext cx="1847448" cy="196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39" y="3422650"/>
              <a:ext cx="1847448" cy="196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正方形/長方形 11"/>
          <p:cNvSpPr/>
          <p:nvPr/>
        </p:nvSpPr>
        <p:spPr>
          <a:xfrm>
            <a:off x="5396382" y="910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肺野条件</a:t>
            </a:r>
            <a:endParaRPr lang="ja-JP" altLang="en-US" sz="20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77273" y="910979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縦隔条件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7625233" y="910979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非線形トーンマッピング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036382" y="4469884"/>
            <a:ext cx="6767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MRI</a:t>
            </a:r>
          </a:p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7733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374234" y="6488668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Google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検索した結果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1"/>
            <a:ext cx="10134600" cy="60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4483100"/>
            <a:ext cx="10961914" cy="199390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2400" dirty="0" smtClean="0"/>
              <a:t>HDRI</a:t>
            </a:r>
            <a:r>
              <a:rPr kumimoji="1" lang="ja-JP" altLang="en-US" sz="2400" dirty="0" smtClean="0"/>
              <a:t>合成の補足資料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lang="ja-JP" altLang="en-US" sz="2400" dirty="0" smtClean="0"/>
              <a:t>講義内では取り扱わない予定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/>
              <a:t/>
            </a:r>
            <a:br>
              <a:rPr lang="en-US" altLang="ja-JP" sz="2400" dirty="0"/>
            </a:b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03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796" y="570631"/>
            <a:ext cx="11178673" cy="61921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講義</a:t>
            </a:r>
            <a:r>
              <a:rPr lang="ja-JP" altLang="en-US" sz="2400" b="1" dirty="0"/>
              <a:t>の</a:t>
            </a:r>
            <a:r>
              <a:rPr lang="ja-JP" altLang="en-US" sz="2400" b="1" dirty="0" smtClean="0"/>
              <a:t>概要</a:t>
            </a:r>
            <a:r>
              <a:rPr lang="en-US" altLang="ja-JP" sz="2400" b="1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画像処理は，産業・自然科学・</a:t>
            </a:r>
            <a:r>
              <a:rPr lang="ja-JP" altLang="en-US" sz="1800" dirty="0" smtClean="0"/>
              <a:t>エンタテイメント</a:t>
            </a:r>
            <a:r>
              <a:rPr lang="ja-JP" altLang="en-US" sz="1800" dirty="0"/>
              <a:t>など，多種多様な分野の発展に関わる非常に重要な技術です．本講義では，</a:t>
            </a:r>
            <a:r>
              <a:rPr lang="ja-JP" altLang="en-US" sz="1800" b="1" dirty="0"/>
              <a:t>画像処理の基本となる，フィルタ処理・幾何変換・フーリエ変換に関するトピックを紹介</a:t>
            </a:r>
            <a:r>
              <a:rPr lang="ja-JP" altLang="en-US" sz="1800" dirty="0"/>
              <a:t>します．それぞれの技術に関して，コーディング可能な深さで理解できるよう，ソースコードを交えながら詳細な技術解説を行ないます．また，</a:t>
            </a:r>
            <a:r>
              <a:rPr lang="ja-JP" altLang="en-US" sz="1800" b="1" dirty="0"/>
              <a:t>講義中に紹介した画像処理技術に関して，</a:t>
            </a:r>
            <a:r>
              <a:rPr lang="en-US" altLang="ja-JP" sz="1800" b="1" dirty="0"/>
              <a:t>Python</a:t>
            </a:r>
            <a:r>
              <a:rPr lang="ja-JP" altLang="en-US" sz="1800" b="1" dirty="0"/>
              <a:t>を用いたプログラミング演習を</a:t>
            </a:r>
            <a:r>
              <a:rPr lang="ja-JP" altLang="en-US" sz="1800" b="1" dirty="0" smtClean="0"/>
              <a:t>行ない</a:t>
            </a:r>
            <a:r>
              <a:rPr lang="ja-JP" altLang="en-US" sz="1800" dirty="0" smtClean="0"/>
              <a:t>より</a:t>
            </a:r>
            <a:r>
              <a:rPr lang="ja-JP" altLang="en-US" sz="1800" dirty="0"/>
              <a:t>深い理解を目指します．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達成目標 </a:t>
            </a:r>
            <a:r>
              <a:rPr lang="en-US" altLang="ja-JP" sz="2400" b="1" dirty="0" smtClean="0"/>
              <a:t>: </a:t>
            </a:r>
            <a:endParaRPr lang="en-US" altLang="ja-JP" sz="1800" b="1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デジタル画像の基礎 </a:t>
            </a:r>
            <a:r>
              <a:rPr lang="en-US" altLang="ja-JP" sz="1800" dirty="0"/>
              <a:t>– </a:t>
            </a:r>
            <a:r>
              <a:rPr lang="ja-JP" altLang="en-US" sz="1800" dirty="0"/>
              <a:t>デジタル画像の取得方法・データ形式に関する基礎的な用語を正しく利用できる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/>
              <a:t>– </a:t>
            </a:r>
            <a:r>
              <a:rPr lang="ja-JP" altLang="en-US" sz="1800" dirty="0"/>
              <a:t>線形</a:t>
            </a:r>
            <a:r>
              <a:rPr lang="en-US" altLang="ja-JP" sz="1800" dirty="0"/>
              <a:t>/</a:t>
            </a:r>
            <a:r>
              <a:rPr lang="ja-JP" altLang="en-US" sz="1800" dirty="0"/>
              <a:t>非線形</a:t>
            </a:r>
            <a:r>
              <a:rPr lang="en-US" altLang="ja-JP" sz="1800" dirty="0"/>
              <a:t>/</a:t>
            </a:r>
            <a:r>
              <a:rPr lang="ja-JP" altLang="en-US" sz="1800" dirty="0"/>
              <a:t>周波数フィルタといったフィルタ</a:t>
            </a:r>
            <a:r>
              <a:rPr lang="ja-JP" altLang="en-US" sz="1800" dirty="0" smtClean="0"/>
              <a:t>処理の</a:t>
            </a:r>
            <a:r>
              <a:rPr lang="ja-JP" altLang="en-US" sz="1800" dirty="0"/>
              <a:t>計算法と効果を説明できる．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幾何</a:t>
            </a:r>
            <a:r>
              <a:rPr lang="ja-JP" altLang="en-US" sz="1800" dirty="0" smtClean="0"/>
              <a:t>変換 </a:t>
            </a:r>
            <a:r>
              <a:rPr lang="en-US" altLang="ja-JP" sz="1800" dirty="0" smtClean="0"/>
              <a:t>– </a:t>
            </a:r>
            <a:r>
              <a:rPr lang="ja-JP" altLang="en-US" sz="1800" dirty="0"/>
              <a:t>剛体変換やアファイン変換といった画像の幾何学</a:t>
            </a:r>
            <a:r>
              <a:rPr lang="ja-JP" altLang="en-US" sz="1800" dirty="0" smtClean="0"/>
              <a:t>変換を計算でき，その効果</a:t>
            </a:r>
            <a:r>
              <a:rPr lang="ja-JP" altLang="en-US" sz="1800" dirty="0"/>
              <a:t>を説明できる</a:t>
            </a:r>
            <a:r>
              <a:rPr lang="ja-JP" altLang="en-US" sz="1800" dirty="0" smtClean="0"/>
              <a:t>．</a:t>
            </a:r>
            <a:endParaRPr lang="en-US" altLang="ja-JP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画像圧縮 </a:t>
            </a:r>
            <a:r>
              <a:rPr lang="en-US" altLang="ja-JP" sz="1800" dirty="0"/>
              <a:t>–</a:t>
            </a:r>
            <a:r>
              <a:rPr lang="ja-JP" altLang="en-US" sz="1800" dirty="0"/>
              <a:t>画像圧縮 </a:t>
            </a:r>
            <a:r>
              <a:rPr lang="en-US" altLang="ja-JP" sz="1800" dirty="0"/>
              <a:t>- </a:t>
            </a:r>
            <a:r>
              <a:rPr lang="ja-JP" altLang="en-US" sz="1800" dirty="0"/>
              <a:t>画像圧縮の基本的な仕組みを理解し，その内容を説明できる． </a:t>
            </a:r>
            <a:r>
              <a:rPr lang="ja-JP" altLang="en-US" sz="1800" dirty="0" smtClean="0"/>
              <a:t> 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プログラミング演習 </a:t>
            </a:r>
            <a:r>
              <a:rPr lang="en-US" altLang="ja-JP" sz="1800" dirty="0" smtClean="0"/>
              <a:t>–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処理プログラムを</a:t>
            </a:r>
            <a:r>
              <a:rPr lang="en-US" altLang="ja-JP" sz="1800" dirty="0"/>
              <a:t>Python</a:t>
            </a:r>
            <a:r>
              <a:rPr lang="ja-JP" altLang="en-US" sz="1800" dirty="0"/>
              <a:t>を用いて作成できる</a:t>
            </a:r>
            <a:r>
              <a:rPr lang="ja-JP" altLang="en-US" sz="1800" dirty="0" smtClean="0"/>
              <a:t>．</a:t>
            </a:r>
            <a:endParaRPr lang="en-US" altLang="ja-JP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成績評価：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期末テスト（</a:t>
            </a:r>
            <a:r>
              <a:rPr lang="en-US" altLang="ja-JP" sz="1800" dirty="0" smtClean="0"/>
              <a:t>45%</a:t>
            </a:r>
            <a:r>
              <a:rPr lang="ja-JP" altLang="en-US" sz="1800" dirty="0" smtClean="0"/>
              <a:t>）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演習</a:t>
            </a:r>
            <a:r>
              <a:rPr lang="ja-JP" altLang="en-US" sz="1800" dirty="0"/>
              <a:t>課題</a:t>
            </a:r>
            <a:r>
              <a:rPr lang="ja-JP" altLang="en-US" sz="1800" dirty="0" smtClean="0"/>
              <a:t>（</a:t>
            </a:r>
            <a:r>
              <a:rPr lang="en-US" altLang="ja-JP" sz="1800" dirty="0" smtClean="0"/>
              <a:t>45%</a:t>
            </a:r>
            <a:r>
              <a:rPr lang="ja-JP" altLang="en-US" sz="1800" dirty="0" smtClean="0"/>
              <a:t>）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ミニッツペーパー</a:t>
            </a:r>
            <a:r>
              <a:rPr lang="en-US" altLang="ja-JP" sz="1800" dirty="0" smtClean="0"/>
              <a:t>(10%)</a:t>
            </a:r>
            <a:r>
              <a:rPr lang="ja-JP" altLang="en-US" sz="1800" dirty="0" smtClean="0"/>
              <a:t>に基づき評価します．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ミニッツペーパーは</a:t>
            </a:r>
            <a:r>
              <a:rPr lang="en-US" altLang="ja-JP" sz="1800" dirty="0" err="1" smtClean="0"/>
              <a:t>scomb</a:t>
            </a:r>
            <a:r>
              <a:rPr lang="ja-JP" altLang="en-US" sz="1800" dirty="0" smtClean="0"/>
              <a:t>上で実施し，</a:t>
            </a:r>
            <a:r>
              <a:rPr lang="en-US" altLang="ja-JP" sz="1800" dirty="0" smtClean="0"/>
              <a:t>0.5</a:t>
            </a:r>
            <a:r>
              <a:rPr lang="ja-JP" altLang="en-US" sz="1800" dirty="0" smtClean="0"/>
              <a:t>週間は提出可能にする</a:t>
            </a:r>
            <a:r>
              <a:rPr lang="ja-JP" altLang="en-US" sz="1800" dirty="0"/>
              <a:t>予定</a:t>
            </a:r>
            <a:r>
              <a:rPr lang="ja-JP" altLang="en-US" sz="1800" dirty="0" smtClean="0"/>
              <a:t>です．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36823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(1/4)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 </a:t>
                </a:r>
                <a14:m>
                  <m:oMath xmlns:m="http://schemas.openxmlformats.org/officeDocument/2006/math">
                    <m:r>
                      <a:rPr lang="en-US" altLang="ja-JP" sz="2400" b="0" i="1" dirty="0">
                        <a:latin typeface="Cambria Math"/>
                        <a:ea typeface="Cambria Math"/>
                      </a:rPr>
                      <m:t>𝐸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6034" t="-4412" r="-6466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2730500" y="981710"/>
            <a:ext cx="6273800" cy="2355850"/>
            <a:chOff x="3303866" y="981710"/>
            <a:chExt cx="5442624" cy="2355850"/>
          </a:xfrm>
        </p:grpSpPr>
        <p:sp>
          <p:nvSpPr>
            <p:cNvPr id="39" name="角丸四角形 38"/>
            <p:cNvSpPr/>
            <p:nvPr/>
          </p:nvSpPr>
          <p:spPr>
            <a:xfrm>
              <a:off x="3303866" y="981710"/>
              <a:ext cx="5442624" cy="2355850"/>
            </a:xfrm>
            <a:prstGeom prst="roundRect">
              <a:avLst>
                <a:gd name="adj" fmla="val 2112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44679" y="1092540"/>
              <a:ext cx="1666416" cy="164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正方形/長方形 42"/>
            <p:cNvSpPr/>
            <p:nvPr/>
          </p:nvSpPr>
          <p:spPr>
            <a:xfrm>
              <a:off x="3499151" y="2828770"/>
              <a:ext cx="80920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レンズ</a:t>
              </a: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4461102" y="2828770"/>
              <a:ext cx="593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ja-JP" altLang="en-US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露光 </a:t>
                  </a:r>
                  <a14:m>
                    <m:oMath xmlns:m="http://schemas.openxmlformats.org/officeDocument/2006/math"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𝑡</m:t>
                      </m:r>
                    </m:oMath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5" name="正方形/長方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145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正方形/長方形 45"/>
            <p:cNvSpPr/>
            <p:nvPr/>
          </p:nvSpPr>
          <p:spPr>
            <a:xfrm>
              <a:off x="6277110" y="2828770"/>
              <a:ext cx="519239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CCD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6949095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AD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7863840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フィルタ</a:t>
              </a:r>
            </a:p>
          </p:txBody>
        </p:sp>
        <p:cxnSp>
          <p:nvCxnSpPr>
            <p:cNvPr id="50" name="直線矢印コネクタ 49"/>
            <p:cNvCxnSpPr>
              <a:stCxn id="43" idx="3"/>
              <a:endCxn id="44" idx="1"/>
            </p:cNvCxnSpPr>
            <p:nvPr/>
          </p:nvCxnSpPr>
          <p:spPr>
            <a:xfrm>
              <a:off x="4308356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>
              <a:off x="505451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>
              <a:off x="6125182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>
              <a:off x="679634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7711094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/>
            <p:cNvSpPr txBox="1"/>
            <p:nvPr/>
          </p:nvSpPr>
          <p:spPr>
            <a:xfrm>
              <a:off x="3553847" y="1498431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デジタルカメラ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非線形変換 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cxnSp>
        <p:nvCxnSpPr>
          <p:cNvPr id="66" name="カギ線コネクタ 65"/>
          <p:cNvCxnSpPr>
            <a:stCxn id="42" idx="2"/>
            <a:endCxn id="43" idx="1"/>
          </p:cNvCxnSpPr>
          <p:nvPr/>
        </p:nvCxnSpPr>
        <p:spPr>
          <a:xfrm rot="16200000" flipH="1">
            <a:off x="2129817" y="2193478"/>
            <a:ext cx="482183" cy="1169400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カギ線コネクタ 66"/>
          <p:cNvCxnSpPr>
            <a:stCxn id="48" idx="3"/>
            <a:endCxn id="68" idx="2"/>
          </p:cNvCxnSpPr>
          <p:nvPr/>
        </p:nvCxnSpPr>
        <p:spPr>
          <a:xfrm flipV="1">
            <a:off x="8865225" y="2537087"/>
            <a:ext cx="1382964" cy="482183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9481793" y="1706090"/>
            <a:ext cx="1532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 255]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9" name="グループ化 68"/>
          <p:cNvGrpSpPr/>
          <p:nvPr/>
        </p:nvGrpSpPr>
        <p:grpSpPr>
          <a:xfrm>
            <a:off x="6837462" y="3733800"/>
            <a:ext cx="3185487" cy="2951164"/>
            <a:chOff x="5313461" y="3455432"/>
            <a:chExt cx="3485956" cy="3229531"/>
          </a:xfrm>
        </p:grpSpPr>
        <p:sp>
          <p:nvSpPr>
            <p:cNvPr id="70" name="正方形/長方形 69"/>
            <p:cNvSpPr/>
            <p:nvPr/>
          </p:nvSpPr>
          <p:spPr>
            <a:xfrm>
              <a:off x="5313461" y="3455432"/>
              <a:ext cx="3485956" cy="7072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絞り・感度を固定し、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露光を変えて複数画像を撮影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71" name="グループ化 70"/>
            <p:cNvGrpSpPr/>
            <p:nvPr/>
          </p:nvGrpSpPr>
          <p:grpSpPr>
            <a:xfrm>
              <a:off x="5405832" y="4142320"/>
              <a:ext cx="3161089" cy="2542643"/>
              <a:chOff x="2604692" y="4313770"/>
              <a:chExt cx="3161089" cy="2542643"/>
            </a:xfrm>
          </p:grpSpPr>
          <p:grpSp>
            <p:nvGrpSpPr>
              <p:cNvPr id="72" name="グループ化 71"/>
              <p:cNvGrpSpPr/>
              <p:nvPr/>
            </p:nvGrpSpPr>
            <p:grpSpPr>
              <a:xfrm>
                <a:off x="2604692" y="4313770"/>
                <a:ext cx="3161089" cy="2542643"/>
                <a:chOff x="-76989" y="2202095"/>
                <a:chExt cx="4940303" cy="3973766"/>
              </a:xfrm>
            </p:grpSpPr>
            <p:pic>
              <p:nvPicPr>
                <p:cNvPr id="81" name="Picture 4" descr="C:\shared\publication\Classes\2014北大前期\SoftAndImg\hdrTest\DSC_0652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764" b="13024"/>
                <a:stretch/>
              </p:blipFill>
              <p:spPr bwMode="auto">
                <a:xfrm>
                  <a:off x="-76989" y="2202095"/>
                  <a:ext cx="2400792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5" descr="C:\shared\publication\Classes\2014北大前期\SoftAndImg\hdrTest\DSC_0655.JP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77" b="13024"/>
                <a:stretch/>
              </p:blipFill>
              <p:spPr bwMode="auto">
                <a:xfrm>
                  <a:off x="2542195" y="2202097"/>
                  <a:ext cx="2308791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6" descr="C:\shared\publication\Classes\2014北大前期\SoftAndImg\hdrTest\DSC_0657.JP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95" b="13024"/>
                <a:stretch/>
              </p:blipFill>
              <p:spPr bwMode="auto">
                <a:xfrm>
                  <a:off x="-76989" y="4298888"/>
                  <a:ext cx="2400792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7" descr="C:\shared\publication\Classes\2014北大前期\SoftAndImg\hdrTest\DSC_0659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60" b="13024"/>
                <a:stretch/>
              </p:blipFill>
              <p:spPr bwMode="auto">
                <a:xfrm>
                  <a:off x="2542195" y="4298888"/>
                  <a:ext cx="2321119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正方形/長方形 72"/>
                  <p:cNvSpPr/>
                  <p:nvPr/>
                </p:nvSpPr>
                <p:spPr>
                  <a:xfrm>
                    <a:off x="3647427" y="5169698"/>
                    <a:ext cx="449739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58" name="正方形/長方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7427" y="5169698"/>
                    <a:ext cx="420884" cy="307777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l="-14493" r="-5797" b="-14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正方形/長方形 73"/>
                  <p:cNvSpPr/>
                  <p:nvPr/>
                </p:nvSpPr>
                <p:spPr>
                  <a:xfrm>
                    <a:off x="5272348" y="51696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59" name="正方形/長方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2348" y="51696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l="-12857" r="-71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正方形/長方形 74"/>
                  <p:cNvSpPr/>
                  <p:nvPr/>
                </p:nvSpPr>
                <p:spPr>
                  <a:xfrm>
                    <a:off x="5272348" y="64650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0" name="正方形/長方形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2348" y="64650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12857" r="-714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正方形/長方形 79"/>
                  <p:cNvSpPr/>
                  <p:nvPr/>
                </p:nvSpPr>
                <p:spPr>
                  <a:xfrm>
                    <a:off x="3641463" y="64650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1" name="正方形/長方形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463" y="64650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l="-14286" r="-5714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グループ化 87"/>
          <p:cNvGrpSpPr/>
          <p:nvPr/>
        </p:nvGrpSpPr>
        <p:grpSpPr>
          <a:xfrm>
            <a:off x="1643107" y="4030712"/>
            <a:ext cx="4360319" cy="2514690"/>
            <a:chOff x="525506" y="4145011"/>
            <a:chExt cx="4360319" cy="2514690"/>
          </a:xfrm>
        </p:grpSpPr>
        <p:pic>
          <p:nvPicPr>
            <p:cNvPr id="89" name="Picture 9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698929" y="4466976"/>
              <a:ext cx="2658167" cy="176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正方形/長方形 89"/>
                <p:cNvSpPr/>
                <p:nvPr/>
              </p:nvSpPr>
              <p:spPr>
                <a:xfrm>
                  <a:off x="1144301" y="4145011"/>
                  <a:ext cx="176742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放射輝度 </a:t>
                  </a:r>
                  <a14:m>
                    <m:oMath xmlns:m="http://schemas.openxmlformats.org/officeDocument/2006/math"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01" y="4145011"/>
                  <a:ext cx="1767422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右矢印 90"/>
            <p:cNvSpPr/>
            <p:nvPr/>
          </p:nvSpPr>
          <p:spPr>
            <a:xfrm flipH="1">
              <a:off x="3747452" y="4952686"/>
              <a:ext cx="928801" cy="7812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525506" y="6259591"/>
              <a:ext cx="30050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ハイダイナミック画像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3570637" y="4548863"/>
              <a:ext cx="13151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推定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6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 </a:t>
                </a:r>
                <a14:m>
                  <m:oMath xmlns:m="http://schemas.openxmlformats.org/officeDocument/2006/math">
                    <m:r>
                      <a:rPr lang="en-US" altLang="ja-JP" sz="2400" b="0" i="1" dirty="0">
                        <a:latin typeface="Cambria Math"/>
                        <a:ea typeface="Cambria Math"/>
                      </a:rPr>
                      <m:t>𝐸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6034" t="-4412" r="-6466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2730500" y="981710"/>
            <a:ext cx="6273800" cy="2355850"/>
            <a:chOff x="3303866" y="981710"/>
            <a:chExt cx="5442624" cy="2355850"/>
          </a:xfrm>
        </p:grpSpPr>
        <p:sp>
          <p:nvSpPr>
            <p:cNvPr id="5" name="角丸四角形 4"/>
            <p:cNvSpPr/>
            <p:nvPr/>
          </p:nvSpPr>
          <p:spPr>
            <a:xfrm>
              <a:off x="3303866" y="981710"/>
              <a:ext cx="5442624" cy="2355850"/>
            </a:xfrm>
            <a:prstGeom prst="roundRect">
              <a:avLst>
                <a:gd name="adj" fmla="val 2112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44679" y="1092540"/>
              <a:ext cx="1666416" cy="164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>
              <a:off x="3499151" y="2828770"/>
              <a:ext cx="80920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レンズ</a:t>
              </a: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461102" y="2828770"/>
              <a:ext cx="593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正方形/長方形 8"/>
                <p:cNvSpPr/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ja-JP" altLang="en-US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露光 </a:t>
                  </a:r>
                  <a14:m>
                    <m:oMath xmlns:m="http://schemas.openxmlformats.org/officeDocument/2006/math"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𝑡</m:t>
                      </m:r>
                    </m:oMath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" name="正方形/長方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145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正方形/長方形 9"/>
            <p:cNvSpPr/>
            <p:nvPr/>
          </p:nvSpPr>
          <p:spPr>
            <a:xfrm>
              <a:off x="6277110" y="2828770"/>
              <a:ext cx="519239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CCD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949095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AD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7863840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フィルタ</a:t>
              </a:r>
            </a:p>
          </p:txBody>
        </p:sp>
        <p:cxnSp>
          <p:nvCxnSpPr>
            <p:cNvPr id="13" name="直線矢印コネクタ 12"/>
            <p:cNvCxnSpPr>
              <a:stCxn id="7" idx="3"/>
              <a:endCxn id="8" idx="1"/>
            </p:cNvCxnSpPr>
            <p:nvPr/>
          </p:nvCxnSpPr>
          <p:spPr>
            <a:xfrm>
              <a:off x="4308356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505451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6125182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679634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>
              <a:off x="7711094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3553847" y="1498431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デジタルカメラ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非線形変換 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cxnSp>
        <p:nvCxnSpPr>
          <p:cNvPr id="19" name="カギ線コネクタ 18"/>
          <p:cNvCxnSpPr>
            <a:stCxn id="3" idx="2"/>
            <a:endCxn id="7" idx="1"/>
          </p:cNvCxnSpPr>
          <p:nvPr/>
        </p:nvCxnSpPr>
        <p:spPr>
          <a:xfrm rot="16200000" flipH="1">
            <a:off x="2129817" y="2193478"/>
            <a:ext cx="482183" cy="1169400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12" idx="3"/>
            <a:endCxn id="21" idx="2"/>
          </p:cNvCxnSpPr>
          <p:nvPr/>
        </p:nvCxnSpPr>
        <p:spPr>
          <a:xfrm flipV="1">
            <a:off x="8865225" y="2537087"/>
            <a:ext cx="1382964" cy="482183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9481793" y="1706090"/>
            <a:ext cx="1532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 255]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1915739" y="3634064"/>
            <a:ext cx="8009188" cy="3069186"/>
            <a:chOff x="391739" y="3634064"/>
            <a:chExt cx="8009188" cy="3069186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3797565" y="3634064"/>
              <a:ext cx="4603362" cy="2647451"/>
              <a:chOff x="2773496" y="3471409"/>
              <a:chExt cx="4603362" cy="2647451"/>
            </a:xfrm>
          </p:grpSpPr>
          <p:pic>
            <p:nvPicPr>
              <p:cNvPr id="29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1639" y="3471409"/>
                <a:ext cx="4225219" cy="2647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正方形/長方形 29"/>
              <p:cNvSpPr/>
              <p:nvPr/>
            </p:nvSpPr>
            <p:spPr>
              <a:xfrm>
                <a:off x="2773496" y="4182270"/>
                <a:ext cx="49244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/>
                  <a:t>画</a:t>
                </a:r>
                <a:endParaRPr lang="en-US" altLang="ja-JP" sz="2400" dirty="0"/>
              </a:p>
              <a:p>
                <a:r>
                  <a:rPr lang="ja-JP" altLang="en-US" sz="2400" dirty="0"/>
                  <a:t>素</a:t>
                </a:r>
                <a:endParaRPr lang="en-US" altLang="ja-JP" sz="2400" dirty="0"/>
              </a:p>
              <a:p>
                <a:r>
                  <a:rPr lang="ja-JP" altLang="en-US" sz="2400" dirty="0"/>
                  <a:t>値</a:t>
                </a:r>
                <a:endParaRPr lang="en-US" altLang="ja-JP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391739" y="4219037"/>
                  <a:ext cx="2939072" cy="14465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ja-JP" altLang="en-US" sz="2800" b="1" dirty="0"/>
                    <a:t>応答関数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ja-JP" sz="2800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altLang="ja-JP" sz="2800" b="1" dirty="0"/>
                </a:p>
                <a:p>
                  <a:r>
                    <a:rPr lang="en-US" altLang="ja-JP" sz="2000" dirty="0"/>
                    <a:t>『</a:t>
                  </a:r>
                  <a:r>
                    <a:rPr lang="ja-JP" altLang="en-US" sz="2000" dirty="0"/>
                    <a:t>対数露光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log</m:t>
                      </m:r>
                      <m:r>
                        <a:rPr lang="en-US" altLang="ja-JP" sz="2000" dirty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∙∆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altLang="ja-JP" sz="2000" dirty="0"/>
                    <a:t>』</a:t>
                  </a:r>
                  <a:r>
                    <a:rPr lang="ja-JP" altLang="en-US" sz="2000" dirty="0"/>
                    <a:t> と</a:t>
                  </a:r>
                  <a:endParaRPr lang="en-US" altLang="ja-JP" sz="2000" dirty="0"/>
                </a:p>
                <a:p>
                  <a:r>
                    <a:rPr lang="en-US" altLang="ja-JP" sz="2000" dirty="0"/>
                    <a:t>『</a:t>
                  </a:r>
                  <a:r>
                    <a:rPr lang="ja-JP" altLang="en-US" sz="2000" dirty="0"/>
                    <a:t>画素値</a:t>
                  </a:r>
                  <a:r>
                    <a:rPr lang="en-US" altLang="ja-JP" sz="2000" dirty="0"/>
                    <a:t>』</a:t>
                  </a:r>
                  <a:r>
                    <a:rPr lang="ja-JP" altLang="en-US" sz="2000" dirty="0"/>
                    <a:t>には、非線形の関係がある</a:t>
                  </a:r>
                  <a:endParaRPr lang="en-US" altLang="ja-JP" sz="2000" dirty="0"/>
                </a:p>
              </p:txBody>
            </p:sp>
          </mc:Choice>
          <mc:Fallback xmlns="">
            <p:sp>
              <p:nvSpPr>
                <p:cNvPr id="42" name="正方形/長方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39" y="4219037"/>
                  <a:ext cx="2939072" cy="14465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4149" t="-5907" r="-1037" b="-548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4597844" y="6241585"/>
              <a:ext cx="1536094" cy="461665"/>
              <a:chOff x="3188043" y="6145605"/>
              <a:chExt cx="1536094" cy="46166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3188043" y="6145605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400" dirty="0"/>
                  <a:t>対数露光</a:t>
                </a:r>
                <a:endParaRPr lang="en-US" altLang="ja-JP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>
                    <a:off x="4539406" y="6145605"/>
                    <a:ext cx="18473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46" name="正方形/長方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406" y="6145605"/>
                    <a:ext cx="2037031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99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4712661" y="4357625"/>
                  <a:ext cx="2137829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2000" i="1">
                          <a:latin typeface="Cambria Math"/>
                        </a:rPr>
                        <m:t>画素値</m:t>
                      </m:r>
                      <m:r>
                        <a:rPr lang="en-US" altLang="ja-JP" sz="2000" i="1">
                          <a:latin typeface="Cambria Math"/>
                        </a:rPr>
                        <m:t>=  </m:t>
                      </m:r>
                    </m:oMath>
                  </a14:m>
                  <a:r>
                    <a:rPr lang="en-US" altLang="ja-JP" sz="2000" i="1" dirty="0">
                      <a:latin typeface="Cambria Math"/>
                    </a:rPr>
                    <a:t> </a:t>
                  </a:r>
                </a:p>
                <a:p>
                  <a:r>
                    <a:rPr lang="en-US" altLang="ja-JP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log</m:t>
                          </m:r>
                          <m: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∙∆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) </m:t>
                          </m:r>
                        </m:e>
                      </m:d>
                    </m:oMath>
                  </a14:m>
                  <a:r>
                    <a:rPr lang="ja-JP" alt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661" y="4357625"/>
                  <a:ext cx="2137829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140" b="-775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正方形/長方形 1"/>
          <p:cNvSpPr/>
          <p:nvPr/>
        </p:nvSpPr>
        <p:spPr>
          <a:xfrm>
            <a:off x="8793777" y="6231374"/>
            <a:ext cx="2952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図の出典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</a:p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[Durand &amp; Dorsey SIGGRAPH 2002]</a:t>
            </a:r>
          </a:p>
        </p:txBody>
      </p:sp>
    </p:spTree>
    <p:extLst>
      <p:ext uri="{BB962C8B-B14F-4D97-AF65-F5344CB8AC3E}">
        <p14:creationId xmlns:p14="http://schemas.microsoft.com/office/powerpoint/2010/main" val="32019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露光時間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dirty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altLang="ja-JP" sz="24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の異なる写真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  <a:blipFill rotWithShape="0">
                <a:blip r:embed="rId3"/>
                <a:stretch>
                  <a:fillRect l="-3942" t="-9459" b="-337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957998" y="1050459"/>
            <a:ext cx="1717560" cy="1975858"/>
            <a:chOff x="183838" y="946970"/>
            <a:chExt cx="1806644" cy="2078338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1" b="12090"/>
            <a:stretch/>
          </p:blipFill>
          <p:spPr bwMode="auto">
            <a:xfrm>
              <a:off x="207172" y="1337606"/>
              <a:ext cx="1745745" cy="12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/>
                <p:cNvSpPr/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ja-JP" altLang="en-US" sz="2400" spc="-15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輝度値 </a:t>
                  </a:r>
                  <a14:m>
                    <m:oMath xmlns:m="http://schemas.openxmlformats.org/officeDocument/2006/math">
                      <m:r>
                        <a:rPr lang="en-US" altLang="ja-JP" sz="24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400" spc="-15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正方形/長方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0345" t="-29412" r="-1970" b="-264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183838" y="2590957"/>
              <a:ext cx="1806644" cy="43435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unknown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9459" r="-1351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9333" r="-133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shared\publication\Classes\2014北大前期\SoftAndImg\hdrTest\DSC_065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b="13024"/>
          <a:stretch/>
        </p:blipFill>
        <p:spPr bwMode="auto">
          <a:xfrm>
            <a:off x="3522960" y="1421835"/>
            <a:ext cx="1536164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shared\publication\Classes\2014北大前期\SoftAndImg\hdrTest\DSC_0655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7" b="13024"/>
          <a:stretch/>
        </p:blipFill>
        <p:spPr bwMode="auto">
          <a:xfrm>
            <a:off x="5168653" y="1421836"/>
            <a:ext cx="1477297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shared\publication\Classes\2014北大前期\SoftAndImg\hdrTest\DSC_0657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b="13024"/>
          <a:stretch/>
        </p:blipFill>
        <p:spPr bwMode="auto">
          <a:xfrm>
            <a:off x="6765484" y="1421836"/>
            <a:ext cx="1497770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shared\publication\Classes\2014北大前期\SoftAndImg\hdrTest\DSC_0659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b="13024"/>
          <a:stretch/>
        </p:blipFill>
        <p:spPr bwMode="auto">
          <a:xfrm>
            <a:off x="8364895" y="1421836"/>
            <a:ext cx="1485185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/>
          <p:cNvGrpSpPr/>
          <p:nvPr/>
        </p:nvGrpSpPr>
        <p:grpSpPr>
          <a:xfrm>
            <a:off x="1760550" y="1549982"/>
            <a:ext cx="9671569" cy="980147"/>
            <a:chOff x="884250" y="1549982"/>
            <a:chExt cx="9671569" cy="980147"/>
          </a:xfrm>
        </p:grpSpPr>
        <p:sp>
          <p:nvSpPr>
            <p:cNvPr id="17" name="正方形/長方形 16"/>
            <p:cNvSpPr/>
            <p:nvPr/>
          </p:nvSpPr>
          <p:spPr>
            <a:xfrm>
              <a:off x="884250" y="1882539"/>
              <a:ext cx="86780" cy="867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400299" y="1835129"/>
              <a:ext cx="86780" cy="8678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10670" y="2324775"/>
              <a:ext cx="86780" cy="8678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0" name="グループ化 19"/>
            <p:cNvGrpSpPr/>
            <p:nvPr/>
          </p:nvGrpSpPr>
          <p:grpSpPr>
            <a:xfrm>
              <a:off x="3349077" y="1549982"/>
              <a:ext cx="7206742" cy="980147"/>
              <a:chOff x="3349077" y="1549982"/>
              <a:chExt cx="7206742" cy="980147"/>
            </a:xfrm>
          </p:grpSpPr>
          <p:sp>
            <p:nvSpPr>
              <p:cNvPr id="21" name="正方形/長方形 20"/>
              <p:cNvSpPr/>
              <p:nvPr/>
            </p:nvSpPr>
            <p:spPr>
              <a:xfrm>
                <a:off x="3349077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82133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3383647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4951913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5424166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986482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6576536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704879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6611106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91540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8663794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8226110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9722140" y="1664497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9722140" y="1988934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9722140" y="2286279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9768424" y="1549982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9768424" y="1864699"/>
                <a:ext cx="787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68424" y="2160797"/>
                <a:ext cx="768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824229" y="3241543"/>
                <a:ext cx="5719446" cy="364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0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 </a:t>
                </a:r>
                <a14:m>
                  <m:oMath xmlns:m="http://schemas.openxmlformats.org/officeDocument/2006/math">
                    <m:r>
                      <a:rPr lang="en-US" altLang="ja-JP" sz="2000" b="1" i="1">
                        <a:latin typeface="Cambria Math"/>
                      </a:rPr>
                      <m:t>𝒊</m:t>
                    </m:r>
                  </m:oMath>
                </a14:m>
                <a:r>
                  <a:rPr lang="ja-JP" altLang="en-US" sz="20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について</a:t>
                </a:r>
                <a:endPara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は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未知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ja-JP" dirty="0">
                                    <a:latin typeface="Cambria Math"/>
                                    <a:ea typeface="Cambria Math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は既知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sz="20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も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未知</a:t>
                </a: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 dirty="0">
                        <a:latin typeface="Cambria Math"/>
                        <a:ea typeface="Cambria Math"/>
                      </a:rPr>
                      <m:t>log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000" i="1" dirty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Cambria Math"/>
                      </a:rPr>
                      <m:t>𝑐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Cambria Math"/>
                      </a:rPr>
                      <m:t>(定数)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として各画素のプロットをしたものが右図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実際は各画素は異なる輝度値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を持つ 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右図の各曲線は横方向に移動したのが本来の位置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600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sz="16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は一本の滑らかな曲線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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各画素に対する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曲線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を右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に動かして（各画素に対する輝度値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を変化させ）一本の曲線に並べよう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29" y="3241543"/>
                <a:ext cx="5719446" cy="3647665"/>
              </a:xfrm>
              <a:prstGeom prst="rect">
                <a:avLst/>
              </a:prstGeom>
              <a:blipFill rotWithShape="0">
                <a:blip r:embed="rId15"/>
                <a:stretch>
                  <a:fillRect l="-1066" t="-1003" b="-1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矢印コネクタ 40"/>
          <p:cNvCxnSpPr/>
          <p:nvPr/>
        </p:nvCxnSpPr>
        <p:spPr>
          <a:xfrm>
            <a:off x="7082759" y="6294120"/>
            <a:ext cx="392131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7100518" y="3680460"/>
            <a:ext cx="0" cy="2613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608076" y="4436366"/>
            <a:ext cx="492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素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9834054" y="546180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対数露光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9267718" y="659718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7742934" y="3243654"/>
            <a:ext cx="1747335" cy="3050467"/>
            <a:chOff x="4932424" y="3152213"/>
            <a:chExt cx="1747335" cy="3050467"/>
          </a:xfrm>
        </p:grpSpPr>
        <p:cxnSp>
          <p:nvCxnSpPr>
            <p:cNvPr id="47" name="直線コネクタ 46"/>
            <p:cNvCxnSpPr/>
            <p:nvPr/>
          </p:nvCxnSpPr>
          <p:spPr>
            <a:xfrm flipV="1">
              <a:off x="515730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V="1">
              <a:off x="6496410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605004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V="1">
              <a:off x="560367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4932424" y="3152213"/>
                  <a:ext cx="4497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6" name="正方形/長方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424" y="3152213"/>
                  <a:ext cx="420884" cy="307777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14493" r="-5797" b="-1372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5358993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993" y="3152213"/>
                  <a:ext cx="426848" cy="30777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4286" r="-5714" b="-156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正方形/長方形 52"/>
                <p:cNvSpPr/>
                <p:nvPr/>
              </p:nvSpPr>
              <p:spPr>
                <a:xfrm>
                  <a:off x="5791526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8" name="正方形/長方形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526" y="3152213"/>
                  <a:ext cx="426848" cy="30777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14286" r="-5714" b="-156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224058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9" name="正方形/長方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058" y="3152213"/>
                  <a:ext cx="426848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4286" r="-5714" b="-1372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グループ化 54"/>
          <p:cNvGrpSpPr/>
          <p:nvPr/>
        </p:nvGrpSpPr>
        <p:grpSpPr>
          <a:xfrm>
            <a:off x="7915175" y="3614381"/>
            <a:ext cx="2284753" cy="1161641"/>
            <a:chOff x="5504715" y="3522940"/>
            <a:chExt cx="2284753" cy="1161641"/>
          </a:xfrm>
        </p:grpSpPr>
        <p:grpSp>
          <p:nvGrpSpPr>
            <p:cNvPr id="56" name="グループ化 55"/>
            <p:cNvGrpSpPr/>
            <p:nvPr/>
          </p:nvGrpSpPr>
          <p:grpSpPr>
            <a:xfrm>
              <a:off x="5504715" y="3653035"/>
              <a:ext cx="1442941" cy="1031546"/>
              <a:chOff x="5104665" y="3653035"/>
              <a:chExt cx="1521571" cy="1031546"/>
            </a:xfrm>
          </p:grpSpPr>
          <p:grpSp>
            <p:nvGrpSpPr>
              <p:cNvPr id="58" name="グループ化 57"/>
              <p:cNvGrpSpPr/>
              <p:nvPr/>
            </p:nvGrpSpPr>
            <p:grpSpPr>
              <a:xfrm>
                <a:off x="5104665" y="3653035"/>
                <a:ext cx="1521571" cy="1031546"/>
                <a:chOff x="5104664" y="3653035"/>
                <a:chExt cx="1689085" cy="1031546"/>
              </a:xfrm>
            </p:grpSpPr>
            <p:sp>
              <p:nvSpPr>
                <p:cNvPr id="60" name="正方形/長方形 59"/>
                <p:cNvSpPr/>
                <p:nvPr/>
              </p:nvSpPr>
              <p:spPr>
                <a:xfrm>
                  <a:off x="6667300" y="365303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1" name="正方形/長方形 60"/>
                <p:cNvSpPr/>
                <p:nvPr/>
              </p:nvSpPr>
              <p:spPr>
                <a:xfrm>
                  <a:off x="5104664" y="4580169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2" name="正方形/長方形 61"/>
                <p:cNvSpPr/>
                <p:nvPr/>
              </p:nvSpPr>
              <p:spPr>
                <a:xfrm>
                  <a:off x="6146421" y="365303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3" name="正方形/長方形 62"/>
                <p:cNvSpPr/>
                <p:nvPr/>
              </p:nvSpPr>
              <p:spPr>
                <a:xfrm>
                  <a:off x="5625543" y="406278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59" name="フリーフォーム 58"/>
              <p:cNvSpPr/>
              <p:nvPr/>
            </p:nvSpPr>
            <p:spPr>
              <a:xfrm>
                <a:off x="5160169" y="3707606"/>
                <a:ext cx="1414462" cy="928688"/>
              </a:xfrm>
              <a:custGeom>
                <a:avLst/>
                <a:gdLst>
                  <a:gd name="connsiteX0" fmla="*/ 0 w 1414462"/>
                  <a:gd name="connsiteY0" fmla="*/ 928688 h 928688"/>
                  <a:gd name="connsiteX1" fmla="*/ 469106 w 1414462"/>
                  <a:gd name="connsiteY1" fmla="*/ 409575 h 928688"/>
                  <a:gd name="connsiteX2" fmla="*/ 933450 w 1414462"/>
                  <a:gd name="connsiteY2" fmla="*/ 0 h 928688"/>
                  <a:gd name="connsiteX3" fmla="*/ 1414462 w 1414462"/>
                  <a:gd name="connsiteY3" fmla="*/ 2382 h 928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928688">
                    <a:moveTo>
                      <a:pt x="0" y="928688"/>
                    </a:moveTo>
                    <a:cubicBezTo>
                      <a:pt x="156765" y="746522"/>
                      <a:pt x="313531" y="564356"/>
                      <a:pt x="469106" y="409575"/>
                    </a:cubicBezTo>
                    <a:lnTo>
                      <a:pt x="933450" y="0"/>
                    </a:lnTo>
                    <a:lnTo>
                      <a:pt x="1414462" y="2382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7" name="正方形/長方形 56"/>
            <p:cNvSpPr/>
            <p:nvPr/>
          </p:nvSpPr>
          <p:spPr>
            <a:xfrm>
              <a:off x="7008485" y="3522940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>
            <a:off x="7915176" y="3954497"/>
            <a:ext cx="2291165" cy="1621582"/>
            <a:chOff x="5504715" y="3863057"/>
            <a:chExt cx="2291165" cy="1621582"/>
          </a:xfrm>
        </p:grpSpPr>
        <p:grpSp>
          <p:nvGrpSpPr>
            <p:cNvPr id="65" name="グループ化 64"/>
            <p:cNvGrpSpPr/>
            <p:nvPr/>
          </p:nvGrpSpPr>
          <p:grpSpPr>
            <a:xfrm>
              <a:off x="5504715" y="4023652"/>
              <a:ext cx="1442941" cy="1460987"/>
              <a:chOff x="5104665" y="4023652"/>
              <a:chExt cx="1521571" cy="1460987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5104665" y="4023652"/>
                <a:ext cx="1521571" cy="1460987"/>
                <a:chOff x="5104664" y="4023652"/>
                <a:chExt cx="1689085" cy="1460987"/>
              </a:xfrm>
            </p:grpSpPr>
            <p:sp>
              <p:nvSpPr>
                <p:cNvPr id="69" name="正方形/長方形 68"/>
                <p:cNvSpPr/>
                <p:nvPr/>
              </p:nvSpPr>
              <p:spPr>
                <a:xfrm>
                  <a:off x="5104664" y="5380227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0" name="正方形/長方形 69"/>
                <p:cNvSpPr/>
                <p:nvPr/>
              </p:nvSpPr>
              <p:spPr>
                <a:xfrm>
                  <a:off x="5625543" y="5024076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1" name="正方形/長方形 70"/>
                <p:cNvSpPr/>
                <p:nvPr/>
              </p:nvSpPr>
              <p:spPr>
                <a:xfrm>
                  <a:off x="6146421" y="4580169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2" name="正方形/長方形 71"/>
                <p:cNvSpPr/>
                <p:nvPr/>
              </p:nvSpPr>
              <p:spPr>
                <a:xfrm>
                  <a:off x="6667300" y="4023652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8" name="フリーフォーム 67"/>
              <p:cNvSpPr/>
              <p:nvPr/>
            </p:nvSpPr>
            <p:spPr>
              <a:xfrm>
                <a:off x="5157788" y="4081463"/>
                <a:ext cx="1414462" cy="1352550"/>
              </a:xfrm>
              <a:custGeom>
                <a:avLst/>
                <a:gdLst>
                  <a:gd name="connsiteX0" fmla="*/ 0 w 1414462"/>
                  <a:gd name="connsiteY0" fmla="*/ 1352550 h 1352550"/>
                  <a:gd name="connsiteX1" fmla="*/ 476250 w 1414462"/>
                  <a:gd name="connsiteY1" fmla="*/ 997743 h 1352550"/>
                  <a:gd name="connsiteX2" fmla="*/ 947737 w 1414462"/>
                  <a:gd name="connsiteY2" fmla="*/ 554831 h 1352550"/>
                  <a:gd name="connsiteX3" fmla="*/ 1414462 w 1414462"/>
                  <a:gd name="connsiteY3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1352550">
                    <a:moveTo>
                      <a:pt x="0" y="1352550"/>
                    </a:moveTo>
                    <a:cubicBezTo>
                      <a:pt x="159147" y="1241623"/>
                      <a:pt x="318294" y="1130696"/>
                      <a:pt x="476250" y="997743"/>
                    </a:cubicBezTo>
                    <a:cubicBezTo>
                      <a:pt x="634206" y="864790"/>
                      <a:pt x="791368" y="721122"/>
                      <a:pt x="947737" y="554831"/>
                    </a:cubicBezTo>
                    <a:cubicBezTo>
                      <a:pt x="1104106" y="388540"/>
                      <a:pt x="1259284" y="194270"/>
                      <a:pt x="1414462" y="0"/>
                    </a:cubicBez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66" name="正方形/長方形 65"/>
            <p:cNvSpPr/>
            <p:nvPr/>
          </p:nvSpPr>
          <p:spPr>
            <a:xfrm>
              <a:off x="7008485" y="3863057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b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>
            <a:off x="7915176" y="4966940"/>
            <a:ext cx="2271929" cy="930053"/>
            <a:chOff x="5504715" y="4875499"/>
            <a:chExt cx="2271929" cy="930053"/>
          </a:xfrm>
        </p:grpSpPr>
        <p:grpSp>
          <p:nvGrpSpPr>
            <p:cNvPr id="74" name="グループ化 73"/>
            <p:cNvGrpSpPr/>
            <p:nvPr/>
          </p:nvGrpSpPr>
          <p:grpSpPr>
            <a:xfrm>
              <a:off x="5504715" y="5037115"/>
              <a:ext cx="1442941" cy="768437"/>
              <a:chOff x="5104665" y="5037115"/>
              <a:chExt cx="1521571" cy="768437"/>
            </a:xfrm>
          </p:grpSpPr>
          <p:grpSp>
            <p:nvGrpSpPr>
              <p:cNvPr id="76" name="グループ化 75"/>
              <p:cNvGrpSpPr/>
              <p:nvPr/>
            </p:nvGrpSpPr>
            <p:grpSpPr>
              <a:xfrm>
                <a:off x="5104665" y="5037115"/>
                <a:ext cx="1521571" cy="768437"/>
                <a:chOff x="5104664" y="5037115"/>
                <a:chExt cx="1689085" cy="768437"/>
              </a:xfrm>
            </p:grpSpPr>
            <p:sp>
              <p:nvSpPr>
                <p:cNvPr id="78" name="正方形/長方形 77"/>
                <p:cNvSpPr/>
                <p:nvPr/>
              </p:nvSpPr>
              <p:spPr>
                <a:xfrm>
                  <a:off x="5104664" y="5701140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9" name="正方形/長方形 78"/>
                <p:cNvSpPr/>
                <p:nvPr/>
              </p:nvSpPr>
              <p:spPr>
                <a:xfrm>
                  <a:off x="5625543" y="5568330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80" name="正方形/長方形 79"/>
                <p:cNvSpPr/>
                <p:nvPr/>
              </p:nvSpPr>
              <p:spPr>
                <a:xfrm>
                  <a:off x="6146421" y="5353315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81" name="正方形/長方形 80"/>
                <p:cNvSpPr/>
                <p:nvPr/>
              </p:nvSpPr>
              <p:spPr>
                <a:xfrm>
                  <a:off x="6667300" y="5037115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77" name="フリーフォーム 76"/>
              <p:cNvSpPr/>
              <p:nvPr/>
            </p:nvSpPr>
            <p:spPr>
              <a:xfrm>
                <a:off x="5160169" y="5091113"/>
                <a:ext cx="1414462" cy="664368"/>
              </a:xfrm>
              <a:custGeom>
                <a:avLst/>
                <a:gdLst>
                  <a:gd name="connsiteX0" fmla="*/ 0 w 1414462"/>
                  <a:gd name="connsiteY0" fmla="*/ 664368 h 664368"/>
                  <a:gd name="connsiteX1" fmla="*/ 469106 w 1414462"/>
                  <a:gd name="connsiteY1" fmla="*/ 528637 h 664368"/>
                  <a:gd name="connsiteX2" fmla="*/ 945356 w 1414462"/>
                  <a:gd name="connsiteY2" fmla="*/ 314325 h 664368"/>
                  <a:gd name="connsiteX3" fmla="*/ 1414462 w 1414462"/>
                  <a:gd name="connsiteY3" fmla="*/ 0 h 66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664368">
                    <a:moveTo>
                      <a:pt x="0" y="664368"/>
                    </a:moveTo>
                    <a:cubicBezTo>
                      <a:pt x="155773" y="625672"/>
                      <a:pt x="311547" y="586977"/>
                      <a:pt x="469106" y="528637"/>
                    </a:cubicBezTo>
                    <a:cubicBezTo>
                      <a:pt x="626665" y="470296"/>
                      <a:pt x="787797" y="402431"/>
                      <a:pt x="945356" y="314325"/>
                    </a:cubicBezTo>
                    <a:cubicBezTo>
                      <a:pt x="1102915" y="226219"/>
                      <a:pt x="1258688" y="113109"/>
                      <a:pt x="1414462" y="0"/>
                    </a:cubicBezTo>
                  </a:path>
                </a:pathLst>
              </a:custGeom>
              <a:noFill/>
              <a:ln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75" name="正方形/長方形 74"/>
            <p:cNvSpPr/>
            <p:nvPr/>
          </p:nvSpPr>
          <p:spPr>
            <a:xfrm>
              <a:off x="7008485" y="4875499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8190351" y="6432317"/>
                <a:ext cx="123655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351" y="6432317"/>
                <a:ext cx="1236557" cy="391646"/>
              </a:xfrm>
              <a:prstGeom prst="rect">
                <a:avLst/>
              </a:prstGeom>
              <a:blipFill rotWithShape="0">
                <a:blip r:embed="rId2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>
            <a:stCxn id="2" idx="1"/>
          </p:cNvCxnSpPr>
          <p:nvPr/>
        </p:nvCxnSpPr>
        <p:spPr>
          <a:xfrm flipH="1" flipV="1">
            <a:off x="7958139" y="6310314"/>
            <a:ext cx="232212" cy="31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(4/4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露光時間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dirty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altLang="ja-JP" sz="24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の異なる写真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  <a:blipFill rotWithShape="0">
                <a:blip r:embed="rId2"/>
                <a:stretch>
                  <a:fillRect l="-3942" t="-9459" b="-337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957998" y="1050459"/>
            <a:ext cx="1717560" cy="1975858"/>
            <a:chOff x="183838" y="946970"/>
            <a:chExt cx="1806644" cy="2078338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1" b="12090"/>
            <a:stretch/>
          </p:blipFill>
          <p:spPr bwMode="auto">
            <a:xfrm>
              <a:off x="207172" y="1337606"/>
              <a:ext cx="1745745" cy="12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/>
                <p:cNvSpPr/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ja-JP" altLang="en-US" sz="2400" spc="-15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輝度値 </a:t>
                  </a:r>
                  <a14:m>
                    <m:oMath xmlns:m="http://schemas.openxmlformats.org/officeDocument/2006/math">
                      <m:r>
                        <a:rPr lang="en-US" altLang="ja-JP" sz="24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400" spc="-15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正方形/長方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0345" t="-29412" r="-1970" b="-264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183838" y="2590957"/>
              <a:ext cx="1806644" cy="43435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unknown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9459" r="-1351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9333" r="-133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shared\publication\Classes\2014北大前期\SoftAndImg\hdrTest\DSC_065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b="13024"/>
          <a:stretch/>
        </p:blipFill>
        <p:spPr bwMode="auto">
          <a:xfrm>
            <a:off x="3522960" y="1421835"/>
            <a:ext cx="1536164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shared\publication\Classes\2014北大前期\SoftAndImg\hdrTest\DSC_0655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7" b="13024"/>
          <a:stretch/>
        </p:blipFill>
        <p:spPr bwMode="auto">
          <a:xfrm>
            <a:off x="5168653" y="1421836"/>
            <a:ext cx="1477297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shared\publication\Classes\2014北大前期\SoftAndImg\hdrTest\DSC_0657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b="13024"/>
          <a:stretch/>
        </p:blipFill>
        <p:spPr bwMode="auto">
          <a:xfrm>
            <a:off x="6765484" y="1421836"/>
            <a:ext cx="1497770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shared\publication\Classes\2014北大前期\SoftAndImg\hdrTest\DSC_0659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b="13024"/>
          <a:stretch/>
        </p:blipFill>
        <p:spPr bwMode="auto">
          <a:xfrm>
            <a:off x="8364895" y="1421836"/>
            <a:ext cx="1485185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/>
          <p:cNvGrpSpPr/>
          <p:nvPr/>
        </p:nvGrpSpPr>
        <p:grpSpPr>
          <a:xfrm>
            <a:off x="1760550" y="1549982"/>
            <a:ext cx="9671569" cy="980147"/>
            <a:chOff x="884250" y="1549982"/>
            <a:chExt cx="9671569" cy="980147"/>
          </a:xfrm>
        </p:grpSpPr>
        <p:sp>
          <p:nvSpPr>
            <p:cNvPr id="17" name="正方形/長方形 16"/>
            <p:cNvSpPr/>
            <p:nvPr/>
          </p:nvSpPr>
          <p:spPr>
            <a:xfrm>
              <a:off x="884250" y="1882539"/>
              <a:ext cx="86780" cy="867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400299" y="1835129"/>
              <a:ext cx="86780" cy="8678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10670" y="2324775"/>
              <a:ext cx="86780" cy="8678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0" name="グループ化 19"/>
            <p:cNvGrpSpPr/>
            <p:nvPr/>
          </p:nvGrpSpPr>
          <p:grpSpPr>
            <a:xfrm>
              <a:off x="3349077" y="1549982"/>
              <a:ext cx="7206742" cy="980147"/>
              <a:chOff x="3349077" y="1549982"/>
              <a:chExt cx="7206742" cy="980147"/>
            </a:xfrm>
          </p:grpSpPr>
          <p:sp>
            <p:nvSpPr>
              <p:cNvPr id="21" name="正方形/長方形 20"/>
              <p:cNvSpPr/>
              <p:nvPr/>
            </p:nvSpPr>
            <p:spPr>
              <a:xfrm>
                <a:off x="3349077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82133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3383647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4951913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5424166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986482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6576536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704879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6611106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91540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8663794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8226110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9722140" y="1664497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9722140" y="1988934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9722140" y="2286279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9768424" y="1549982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9768424" y="1864699"/>
                <a:ext cx="787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68424" y="2160797"/>
                <a:ext cx="768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cxnSp>
        <p:nvCxnSpPr>
          <p:cNvPr id="39" name="直線矢印コネクタ 38"/>
          <p:cNvCxnSpPr/>
          <p:nvPr/>
        </p:nvCxnSpPr>
        <p:spPr>
          <a:xfrm>
            <a:off x="6196299" y="6202680"/>
            <a:ext cx="392131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V="1">
            <a:off x="6214058" y="3589020"/>
            <a:ext cx="0" cy="2613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5721616" y="4344926"/>
            <a:ext cx="492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素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934894" y="575898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対数露光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873258" y="624158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7028716" y="5037116"/>
            <a:ext cx="1442941" cy="768437"/>
            <a:chOff x="5104665" y="5037115"/>
            <a:chExt cx="1521571" cy="768437"/>
          </a:xfrm>
        </p:grpSpPr>
        <p:grpSp>
          <p:nvGrpSpPr>
            <p:cNvPr id="46" name="グループ化 45"/>
            <p:cNvGrpSpPr/>
            <p:nvPr/>
          </p:nvGrpSpPr>
          <p:grpSpPr>
            <a:xfrm>
              <a:off x="5104665" y="5037115"/>
              <a:ext cx="1521571" cy="768437"/>
              <a:chOff x="5104664" y="5037115"/>
              <a:chExt cx="1689085" cy="768437"/>
            </a:xfrm>
          </p:grpSpPr>
          <p:sp>
            <p:nvSpPr>
              <p:cNvPr id="48" name="正方形/長方形 47"/>
              <p:cNvSpPr/>
              <p:nvPr/>
            </p:nvSpPr>
            <p:spPr>
              <a:xfrm>
                <a:off x="5104664" y="5701140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5625543" y="5568330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6146421" y="5353315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667300" y="5037115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47" name="フリーフォーム 46"/>
            <p:cNvSpPr/>
            <p:nvPr/>
          </p:nvSpPr>
          <p:spPr>
            <a:xfrm>
              <a:off x="5160169" y="5091113"/>
              <a:ext cx="1414462" cy="664368"/>
            </a:xfrm>
            <a:custGeom>
              <a:avLst/>
              <a:gdLst>
                <a:gd name="connsiteX0" fmla="*/ 0 w 1414462"/>
                <a:gd name="connsiteY0" fmla="*/ 664368 h 664368"/>
                <a:gd name="connsiteX1" fmla="*/ 469106 w 1414462"/>
                <a:gd name="connsiteY1" fmla="*/ 528637 h 664368"/>
                <a:gd name="connsiteX2" fmla="*/ 945356 w 1414462"/>
                <a:gd name="connsiteY2" fmla="*/ 314325 h 664368"/>
                <a:gd name="connsiteX3" fmla="*/ 1414462 w 1414462"/>
                <a:gd name="connsiteY3" fmla="*/ 0 h 6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664368">
                  <a:moveTo>
                    <a:pt x="0" y="664368"/>
                  </a:moveTo>
                  <a:cubicBezTo>
                    <a:pt x="155773" y="625672"/>
                    <a:pt x="311547" y="586977"/>
                    <a:pt x="469106" y="528637"/>
                  </a:cubicBezTo>
                  <a:cubicBezTo>
                    <a:pt x="626665" y="470296"/>
                    <a:pt x="787797" y="402431"/>
                    <a:pt x="945356" y="314325"/>
                  </a:cubicBezTo>
                  <a:cubicBezTo>
                    <a:pt x="1102915" y="226219"/>
                    <a:pt x="1258688" y="113109"/>
                    <a:pt x="1414462" y="0"/>
                  </a:cubicBezTo>
                </a:path>
              </a:pathLst>
            </a:custGeom>
            <a:noFill/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7028716" y="4023653"/>
            <a:ext cx="1442941" cy="1460987"/>
            <a:chOff x="5104665" y="4023652"/>
            <a:chExt cx="1521571" cy="1460987"/>
          </a:xfrm>
        </p:grpSpPr>
        <p:grpSp>
          <p:nvGrpSpPr>
            <p:cNvPr id="53" name="グループ化 52"/>
            <p:cNvGrpSpPr/>
            <p:nvPr/>
          </p:nvGrpSpPr>
          <p:grpSpPr>
            <a:xfrm>
              <a:off x="5104665" y="4023652"/>
              <a:ext cx="1521571" cy="1460987"/>
              <a:chOff x="5104664" y="4023652"/>
              <a:chExt cx="1689085" cy="1460987"/>
            </a:xfrm>
          </p:grpSpPr>
          <p:sp>
            <p:nvSpPr>
              <p:cNvPr id="55" name="正方形/長方形 54"/>
              <p:cNvSpPr/>
              <p:nvPr/>
            </p:nvSpPr>
            <p:spPr>
              <a:xfrm>
                <a:off x="5104664" y="5380227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>
              <a:xfrm>
                <a:off x="5625543" y="5024076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>
              <a:xfrm>
                <a:off x="6146421" y="4580169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6667300" y="4023652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4" name="フリーフォーム 53"/>
            <p:cNvSpPr/>
            <p:nvPr/>
          </p:nvSpPr>
          <p:spPr>
            <a:xfrm>
              <a:off x="5157788" y="4081463"/>
              <a:ext cx="1414462" cy="1352550"/>
            </a:xfrm>
            <a:custGeom>
              <a:avLst/>
              <a:gdLst>
                <a:gd name="connsiteX0" fmla="*/ 0 w 1414462"/>
                <a:gd name="connsiteY0" fmla="*/ 1352550 h 1352550"/>
                <a:gd name="connsiteX1" fmla="*/ 476250 w 1414462"/>
                <a:gd name="connsiteY1" fmla="*/ 997743 h 1352550"/>
                <a:gd name="connsiteX2" fmla="*/ 947737 w 1414462"/>
                <a:gd name="connsiteY2" fmla="*/ 554831 h 1352550"/>
                <a:gd name="connsiteX3" fmla="*/ 1414462 w 1414462"/>
                <a:gd name="connsiteY3" fmla="*/ 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1352550">
                  <a:moveTo>
                    <a:pt x="0" y="1352550"/>
                  </a:moveTo>
                  <a:cubicBezTo>
                    <a:pt x="159147" y="1241623"/>
                    <a:pt x="318294" y="1130696"/>
                    <a:pt x="476250" y="997743"/>
                  </a:cubicBezTo>
                  <a:cubicBezTo>
                    <a:pt x="634206" y="864790"/>
                    <a:pt x="791368" y="721122"/>
                    <a:pt x="947737" y="554831"/>
                  </a:cubicBezTo>
                  <a:cubicBezTo>
                    <a:pt x="1104106" y="388540"/>
                    <a:pt x="1259284" y="194270"/>
                    <a:pt x="1414462" y="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9" name="グループ化 58"/>
          <p:cNvGrpSpPr/>
          <p:nvPr/>
        </p:nvGrpSpPr>
        <p:grpSpPr>
          <a:xfrm>
            <a:off x="7028716" y="3653035"/>
            <a:ext cx="1442941" cy="1031546"/>
            <a:chOff x="5104665" y="3653035"/>
            <a:chExt cx="1521571" cy="1031546"/>
          </a:xfrm>
        </p:grpSpPr>
        <p:grpSp>
          <p:nvGrpSpPr>
            <p:cNvPr id="60" name="グループ化 59"/>
            <p:cNvGrpSpPr/>
            <p:nvPr/>
          </p:nvGrpSpPr>
          <p:grpSpPr>
            <a:xfrm>
              <a:off x="5104665" y="3653035"/>
              <a:ext cx="1521571" cy="1031546"/>
              <a:chOff x="5104664" y="3653035"/>
              <a:chExt cx="1689085" cy="1031546"/>
            </a:xfrm>
          </p:grpSpPr>
          <p:sp>
            <p:nvSpPr>
              <p:cNvPr id="62" name="正方形/長方形 61"/>
              <p:cNvSpPr/>
              <p:nvPr/>
            </p:nvSpPr>
            <p:spPr>
              <a:xfrm>
                <a:off x="6667300" y="365303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5104664" y="4580169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6146421" y="365303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5625543" y="406278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61" name="フリーフォーム 60"/>
            <p:cNvSpPr/>
            <p:nvPr/>
          </p:nvSpPr>
          <p:spPr>
            <a:xfrm>
              <a:off x="5160169" y="3707606"/>
              <a:ext cx="1414462" cy="928688"/>
            </a:xfrm>
            <a:custGeom>
              <a:avLst/>
              <a:gdLst>
                <a:gd name="connsiteX0" fmla="*/ 0 w 1414462"/>
                <a:gd name="connsiteY0" fmla="*/ 928688 h 928688"/>
                <a:gd name="connsiteX1" fmla="*/ 469106 w 1414462"/>
                <a:gd name="connsiteY1" fmla="*/ 409575 h 928688"/>
                <a:gd name="connsiteX2" fmla="*/ 933450 w 1414462"/>
                <a:gd name="connsiteY2" fmla="*/ 0 h 928688"/>
                <a:gd name="connsiteX3" fmla="*/ 1414462 w 1414462"/>
                <a:gd name="connsiteY3" fmla="*/ 2382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928688">
                  <a:moveTo>
                    <a:pt x="0" y="928688"/>
                  </a:moveTo>
                  <a:cubicBezTo>
                    <a:pt x="156765" y="746522"/>
                    <a:pt x="313531" y="564356"/>
                    <a:pt x="469106" y="409575"/>
                  </a:cubicBezTo>
                  <a:lnTo>
                    <a:pt x="933450" y="0"/>
                  </a:lnTo>
                  <a:lnTo>
                    <a:pt x="1414462" y="2382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6" name="正方形/長方形 65"/>
          <p:cNvSpPr/>
          <p:nvPr/>
        </p:nvSpPr>
        <p:spPr>
          <a:xfrm>
            <a:off x="812800" y="3481734"/>
            <a:ext cx="430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各画素のなすプロットは、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一本の曲線（応答関数）に乗るはず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777187" y="4203645"/>
                <a:ext cx="4791764" cy="1954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全画素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のなすプロットが一本の曲線に乗るよう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横軸方向に平行移動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の値を定数ではなく変数として考える）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9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/>
                  <a:buChar char="à"/>
                </a:pP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各画素の輝度値</a:t>
                </a:r>
                <a14:m>
                  <m:oMath xmlns:m="http://schemas.openxmlformats.org/officeDocument/2006/math">
                    <m:r>
                      <a:rPr lang="en-US" altLang="ja-JP" sz="1600" b="0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が得られる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Wingdings"/>
                  <a:buChar char="à"/>
                </a:pP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カラー画像の場合、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チャンネルごとに輝度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を計算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87" y="4203645"/>
                <a:ext cx="4791764" cy="1954381"/>
              </a:xfrm>
              <a:prstGeom prst="rect">
                <a:avLst/>
              </a:prstGeom>
              <a:blipFill rotWithShape="0">
                <a:blip r:embed="rId14"/>
                <a:stretch>
                  <a:fillRect l="-635" t="-938" b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7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487 7.40741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2813 2.96296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10911 -3.7037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4886" y="290127"/>
            <a:ext cx="9753165" cy="6188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 smtClean="0"/>
              <a:t>◯講義資料 </a:t>
            </a:r>
            <a:r>
              <a:rPr lang="en-US" altLang="ja-JP" sz="2400" b="1" dirty="0" smtClean="0"/>
              <a:t>:</a:t>
            </a:r>
            <a:r>
              <a:rPr lang="ja-JP" altLang="en-US" sz="2400" b="1" dirty="0" smtClean="0"/>
              <a:t> 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1800" dirty="0"/>
              <a:t>講義</a:t>
            </a:r>
            <a:r>
              <a:rPr kumimoji="1" lang="ja-JP" altLang="en-US" sz="1800" dirty="0" smtClean="0"/>
              <a:t>資料・ソースコードは可能な限り</a:t>
            </a:r>
            <a:r>
              <a:rPr kumimoji="1" lang="en-US" altLang="ja-JP" sz="1800" dirty="0" smtClean="0"/>
              <a:t>Web</a:t>
            </a:r>
            <a:r>
              <a:rPr kumimoji="1" lang="ja-JP" altLang="en-US" sz="1800" dirty="0" smtClean="0"/>
              <a:t>上に公開します．以下の</a:t>
            </a:r>
            <a:r>
              <a:rPr kumimoji="1" lang="en-US" altLang="ja-JP" sz="1800" dirty="0" smtClean="0"/>
              <a:t>URL</a:t>
            </a:r>
            <a:r>
              <a:rPr lang="ja-JP" altLang="en-US" sz="1800" dirty="0"/>
              <a:t>を参考にして</a:t>
            </a:r>
            <a:r>
              <a:rPr lang="ja-JP" altLang="en-US" sz="1800" dirty="0" smtClean="0"/>
              <a:t>ください．</a:t>
            </a:r>
            <a:r>
              <a:rPr lang="en-US" altLang="ja-JP" sz="1800" dirty="0" smtClean="0">
                <a:hlinkClick r:id="rId2"/>
              </a:rPr>
              <a:t>takashiijiri.com/classes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また，学内</a:t>
            </a:r>
            <a:r>
              <a:rPr lang="en-US" altLang="ja-JP" sz="1800" dirty="0" smtClean="0"/>
              <a:t>LSM</a:t>
            </a:r>
            <a:r>
              <a:rPr lang="ja-JP" altLang="en-US" sz="1800" dirty="0" smtClean="0"/>
              <a:t>より過去の講義動画を視聴できます．</a:t>
            </a:r>
            <a:endParaRPr lang="en-US" altLang="ja-JP" sz="1800" dirty="0" smtClean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2400" b="1" dirty="0" smtClean="0"/>
              <a:t>◯</a:t>
            </a:r>
            <a:r>
              <a:rPr kumimoji="1" lang="ja-JP" altLang="en-US" sz="2400" b="1" dirty="0" smtClean="0"/>
              <a:t>質問など </a:t>
            </a:r>
            <a:r>
              <a:rPr kumimoji="1" lang="en-US" altLang="ja-JP" sz="2400" b="1" dirty="0" smtClean="0"/>
              <a:t>: </a:t>
            </a:r>
          </a:p>
          <a:p>
            <a:pPr marL="0" indent="0">
              <a:buNone/>
            </a:pPr>
            <a:r>
              <a:rPr kumimoji="1" lang="ja-JP" altLang="en-US" sz="1800" dirty="0" smtClean="0"/>
              <a:t>講義に関する質問があれば，講義後またはメールにてご連絡ください．</a:t>
            </a:r>
            <a:endParaRPr kumimoji="1"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オフィスアワーは金曜日</a:t>
            </a:r>
            <a:r>
              <a:rPr lang="en-US" altLang="ja-JP" sz="1800" dirty="0" smtClean="0"/>
              <a:t>3</a:t>
            </a:r>
            <a:r>
              <a:rPr lang="ja-JP" altLang="en-US" sz="1800" dirty="0" smtClean="0"/>
              <a:t>限．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takashi.ijiri80 </a:t>
            </a:r>
            <a:r>
              <a:rPr lang="en-US" altLang="ja-JP" sz="1800" dirty="0" err="1" smtClean="0"/>
              <a:t>AtMark</a:t>
            </a:r>
            <a:r>
              <a:rPr lang="en-US" altLang="ja-JP" sz="1800" dirty="0" smtClean="0"/>
              <a:t> gmail.com</a:t>
            </a:r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○受講上</a:t>
            </a:r>
            <a:r>
              <a:rPr lang="ja-JP" altLang="en-US" sz="2400" b="1" dirty="0"/>
              <a:t>の注意：</a:t>
            </a:r>
            <a:endParaRPr lang="en-US" altLang="ja-JP" sz="2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講義中・講義後の質問は歓迎します．（すぐに答えられない場合は私の宿題になります．）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講義中の飲食は，飲み物とあめガム程度まで許可します．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講義資料閲覧や</a:t>
            </a:r>
            <a:r>
              <a:rPr lang="en-US" altLang="ja-JP" sz="1800" dirty="0" smtClean="0"/>
              <a:t>LSM</a:t>
            </a:r>
            <a:r>
              <a:rPr lang="ja-JP" altLang="en-US" sz="1800" dirty="0" smtClean="0"/>
              <a:t>利用</a:t>
            </a:r>
            <a:r>
              <a:rPr lang="ja-JP" altLang="en-US" sz="1800" dirty="0"/>
              <a:t>のためのラップトップ・</a:t>
            </a:r>
            <a:r>
              <a:rPr lang="ja-JP" altLang="en-US" sz="1800" dirty="0" smtClean="0"/>
              <a:t>スマホの</a:t>
            </a:r>
            <a:r>
              <a:rPr lang="ja-JP" altLang="en-US" sz="1800" dirty="0"/>
              <a:t>利用を許可します．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講義中の私語</a:t>
            </a:r>
            <a:r>
              <a:rPr lang="ja-JP" altLang="en-US" sz="1800" dirty="0"/>
              <a:t>は周囲の迷惑になる</a:t>
            </a:r>
            <a:r>
              <a:rPr lang="ja-JP" altLang="en-US" sz="1800" dirty="0" smtClean="0"/>
              <a:t>ため控えてください，必要な場合はオンラインで行なってください．（本学講義において私語で困ったことはないのですが、一応）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3555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2501" y="511685"/>
            <a:ext cx="7036419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教科書（参考資料）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2501" y="1391055"/>
            <a:ext cx="7053579" cy="52432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/>
              <a:t>CG-Arts</a:t>
            </a:r>
            <a:r>
              <a:rPr lang="ja-JP" altLang="en-US" sz="2400" dirty="0" smtClean="0"/>
              <a:t>協会（画像情報教育進行委員会）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ディジタル</a:t>
            </a:r>
            <a:r>
              <a:rPr lang="ja-JP" altLang="en-US" sz="2400" dirty="0"/>
              <a:t>画像処理</a:t>
            </a:r>
            <a:r>
              <a:rPr lang="en-US" altLang="ja-JP" sz="2400" dirty="0"/>
              <a:t>[</a:t>
            </a:r>
            <a:r>
              <a:rPr lang="ja-JP" altLang="en-US" sz="2400" dirty="0"/>
              <a:t>改訂新版</a:t>
            </a:r>
            <a:r>
              <a:rPr lang="en-US" altLang="ja-JP" sz="2400" dirty="0"/>
              <a:t>] </a:t>
            </a:r>
            <a:r>
              <a:rPr lang="ja-JP" altLang="en-US" sz="2400" dirty="0" smtClean="0"/>
              <a:t>大型本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日本語</a:t>
            </a:r>
            <a:r>
              <a:rPr lang="ja-JP" altLang="en-US" sz="2400" dirty="0" smtClean="0"/>
              <a:t>で</a:t>
            </a:r>
            <a:r>
              <a:rPr lang="ja-JP" altLang="en-US" sz="2400" dirty="0"/>
              <a:t>読</a:t>
            </a:r>
            <a:r>
              <a:rPr lang="ja-JP" altLang="en-US" sz="2400" dirty="0" smtClean="0"/>
              <a:t>める画像処理の教科書です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画像</a:t>
            </a:r>
            <a:r>
              <a:rPr lang="ja-JP" altLang="en-US" sz="2400" dirty="0" smtClean="0"/>
              <a:t>や例が多く入門者には最適だと思います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網羅性が高い反面，説明不足の部分もありま</a:t>
            </a:r>
            <a:r>
              <a:rPr lang="ja-JP" altLang="en-US" sz="2400" dirty="0"/>
              <a:t>す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デジタルメディア処理２もこの教科書を利用します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2400" dirty="0" smtClean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ja-JP" sz="2400" dirty="0" smtClean="0">
                <a:solidFill>
                  <a:srgbClr val="FF0000"/>
                </a:solidFill>
              </a:rPr>
              <a:t>) </a:t>
            </a:r>
            <a:r>
              <a:rPr lang="ja-JP" altLang="en-US" sz="2400" dirty="0" smtClean="0">
                <a:solidFill>
                  <a:srgbClr val="FF0000"/>
                </a:solidFill>
              </a:rPr>
              <a:t>講義では私の用意した資料を中心に利用し，この教科書は講義中にはほとんど利用しません．講義した</a:t>
            </a:r>
            <a:r>
              <a:rPr lang="ja-JP" altLang="en-US" sz="2400" dirty="0">
                <a:solidFill>
                  <a:srgbClr val="FF0000"/>
                </a:solidFill>
              </a:rPr>
              <a:t>内容</a:t>
            </a:r>
            <a:r>
              <a:rPr lang="ja-JP" altLang="en-US" sz="2400" dirty="0" smtClean="0">
                <a:solidFill>
                  <a:srgbClr val="FF0000"/>
                </a:solidFill>
              </a:rPr>
              <a:t>やその周辺領域を学修するための資料として利用してください</a:t>
            </a:r>
            <a:endParaRPr lang="en-US" altLang="ja-JP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2" descr="https://images-na.ssl-images-amazon.com/images/I/518ivcD2crL._SX34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1" y="720431"/>
            <a:ext cx="3984225" cy="568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 smtClean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 ※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前半部分の課題締め切り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11/29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後半部分</a:t>
            </a:r>
            <a:r>
              <a:rPr lang="ja-JP" altLang="en-US" sz="1600" dirty="0">
                <a:solidFill>
                  <a:srgbClr val="FF0000"/>
                </a:solidFill>
              </a:rPr>
              <a:t>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12/20</a:t>
            </a:r>
            <a:r>
              <a:rPr lang="en-US" altLang="ja-JP" sz="1600" dirty="0">
                <a:solidFill>
                  <a:srgbClr val="FF0000"/>
                </a:solidFill>
              </a:rPr>
              <a:t> 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295" y="365126"/>
            <a:ext cx="10984305" cy="733270"/>
          </a:xfrm>
        </p:spPr>
        <p:txBody>
          <a:bodyPr/>
          <a:lstStyle/>
          <a:p>
            <a:r>
              <a:rPr kumimoji="1" lang="ja-JP" altLang="en-US" dirty="0" smtClean="0"/>
              <a:t>ある手法を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理解する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1295" y="1343721"/>
            <a:ext cx="10984305" cy="398302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教科書をおぼえた </a:t>
            </a:r>
            <a:r>
              <a:rPr kumimoji="1" lang="en-US" altLang="ja-JP" dirty="0" smtClean="0"/>
              <a:t>:</a:t>
            </a:r>
            <a:r>
              <a:rPr kumimoji="1" lang="en-US" altLang="ja-JP" dirty="0" smtClean="0">
                <a:sym typeface="Wingdings" panose="05000000000000000000" pitchFamily="2" charset="2"/>
              </a:rPr>
              <a:t> ×</a:t>
            </a:r>
          </a:p>
          <a:p>
            <a:r>
              <a:rPr lang="ja-JP" altLang="en-US" dirty="0">
                <a:sym typeface="Wingdings" panose="05000000000000000000" pitchFamily="2" charset="2"/>
              </a:rPr>
              <a:t>人</a:t>
            </a:r>
            <a:r>
              <a:rPr lang="ja-JP" altLang="en-US" dirty="0" smtClean="0">
                <a:sym typeface="Wingdings" panose="05000000000000000000" pitchFamily="2" charset="2"/>
              </a:rPr>
              <a:t>にその手法を説明できる </a:t>
            </a:r>
            <a:r>
              <a:rPr lang="en-US" altLang="ja-JP" dirty="0" smtClean="0">
                <a:sym typeface="Wingdings" panose="05000000000000000000" pitchFamily="2" charset="2"/>
              </a:rPr>
              <a:t>: </a:t>
            </a:r>
            <a:r>
              <a:rPr lang="ja-JP" altLang="en-US" dirty="0" smtClean="0">
                <a:sym typeface="Wingdings" panose="05000000000000000000" pitchFamily="2" charset="2"/>
              </a:rPr>
              <a:t>△</a:t>
            </a:r>
            <a:endParaRPr lang="en-US" altLang="ja-JP" dirty="0" smtClean="0">
              <a:sym typeface="Wingdings" panose="05000000000000000000" pitchFamily="2" charset="2"/>
            </a:endParaRPr>
          </a:p>
          <a:p>
            <a:r>
              <a:rPr kumimoji="1" lang="ja-JP" altLang="en-US" dirty="0">
                <a:sym typeface="Wingdings" panose="05000000000000000000" pitchFamily="2" charset="2"/>
              </a:rPr>
              <a:t>例</a:t>
            </a:r>
            <a:r>
              <a:rPr kumimoji="1" lang="ja-JP" altLang="en-US" dirty="0" smtClean="0">
                <a:sym typeface="Wingdings" panose="05000000000000000000" pitchFamily="2" charset="2"/>
              </a:rPr>
              <a:t>を挙げて人に説明できる </a:t>
            </a:r>
            <a:r>
              <a:rPr kumimoji="1" lang="en-US" altLang="ja-JP" dirty="0" smtClean="0">
                <a:sym typeface="Wingdings" panose="05000000000000000000" pitchFamily="2" charset="2"/>
              </a:rPr>
              <a:t>: </a:t>
            </a:r>
            <a:r>
              <a:rPr kumimoji="1" lang="ja-JP" altLang="en-US" dirty="0" smtClean="0">
                <a:sym typeface="Wingdings" panose="05000000000000000000" pitchFamily="2" charset="2"/>
              </a:rPr>
              <a:t>○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lang="ja-JP" altLang="en-US" dirty="0" smtClean="0"/>
              <a:t>プログラムとして記述できる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sym typeface="Wingdings" panose="05000000000000000000" pitchFamily="2" charset="2"/>
              </a:rPr>
              <a:t>: </a:t>
            </a:r>
            <a:r>
              <a:rPr kumimoji="1" lang="ja-JP" altLang="en-US" dirty="0" smtClean="0">
                <a:sym typeface="Wingdings" panose="05000000000000000000" pitchFamily="2" charset="2"/>
              </a:rPr>
              <a:t>◎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endParaRPr lang="en-US" altLang="ja-JP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kumimoji="1" lang="en-US" altLang="ja-JP" b="1" dirty="0" smtClean="0">
                <a:sym typeface="Wingdings" panose="05000000000000000000" pitchFamily="2" charset="2"/>
              </a:rPr>
              <a:t>  </a:t>
            </a:r>
            <a:r>
              <a:rPr kumimoji="1" lang="ja-JP" altLang="en-US" b="1" dirty="0" smtClean="0">
                <a:sym typeface="Wingdings" panose="05000000000000000000" pitchFamily="2" charset="2"/>
              </a:rPr>
              <a:t>コードを書こう！</a:t>
            </a:r>
            <a:endParaRPr kumimoji="1" lang="ja-JP" altLang="en-US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2458719" y="6273225"/>
            <a:ext cx="9733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井尻の偏見に基づきます．異論は認めます．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困った事に，実装できて動いて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いるけど理論の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詳細はよくわからん，という事も結構あります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9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5164" y="365126"/>
            <a:ext cx="11708780" cy="733270"/>
          </a:xfrm>
        </p:spPr>
        <p:txBody>
          <a:bodyPr/>
          <a:lstStyle/>
          <a:p>
            <a:r>
              <a:rPr kumimoji="1" lang="en-US" altLang="ja-JP" dirty="0" smtClean="0"/>
              <a:t>Python</a:t>
            </a:r>
            <a:r>
              <a:rPr kumimoji="1" lang="ja-JP" altLang="en-US" dirty="0" smtClean="0"/>
              <a:t>プログラミング演習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85484" y="1343722"/>
            <a:ext cx="10616198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以下の日程にてプログラミング演習を行ないます</a:t>
            </a:r>
            <a:endParaRPr kumimoji="1"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11/12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: python</a:t>
            </a:r>
            <a:r>
              <a:rPr lang="ja-JP" altLang="en-US" sz="1800" dirty="0"/>
              <a:t>入門  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</a:t>
            </a:r>
            <a:r>
              <a:rPr lang="en-US" altLang="ja-JP" sz="1800" dirty="0">
                <a:solidFill>
                  <a:srgbClr val="FF0000"/>
                </a:solidFill>
              </a:rPr>
              <a:t>9,10)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11/19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2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</a:t>
            </a:r>
            <a:r>
              <a:rPr lang="en-US" altLang="ja-JP" sz="1800" dirty="0">
                <a:solidFill>
                  <a:srgbClr val="FF0000"/>
                </a:solidFill>
              </a:rPr>
              <a:t>9,10) ※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11/26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3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</a:t>
            </a:r>
            <a:r>
              <a:rPr lang="en-US" altLang="ja-JP" sz="1800" dirty="0">
                <a:solidFill>
                  <a:srgbClr val="FF0000"/>
                </a:solidFill>
              </a:rPr>
              <a:t>9,10, </a:t>
            </a:r>
            <a:r>
              <a:rPr lang="ja-JP" altLang="en-US" sz="1800" dirty="0">
                <a:solidFill>
                  <a:srgbClr val="FF0000"/>
                </a:solidFill>
              </a:rPr>
              <a:t>前半部分の課題締め切り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11/29 23:59)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12/03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4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</a:t>
            </a:r>
            <a:r>
              <a:rPr lang="en-US" altLang="ja-JP" sz="1800" dirty="0">
                <a:solidFill>
                  <a:srgbClr val="FF0000"/>
                </a:solidFill>
              </a:rPr>
              <a:t>9,10)</a:t>
            </a:r>
            <a:endParaRPr lang="en-US" altLang="ja-JP" sz="18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12/10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5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</a:t>
            </a:r>
            <a:r>
              <a:rPr lang="en-US" altLang="ja-JP" sz="1800" dirty="0">
                <a:solidFill>
                  <a:srgbClr val="FF0000"/>
                </a:solidFill>
              </a:rPr>
              <a:t> (PC</a:t>
            </a:r>
            <a:r>
              <a:rPr lang="ja-JP" altLang="en-US" sz="1800" dirty="0">
                <a:solidFill>
                  <a:srgbClr val="FF0000"/>
                </a:solidFill>
              </a:rPr>
              <a:t>教室</a:t>
            </a:r>
            <a:r>
              <a:rPr lang="en-US" altLang="ja-JP" sz="1800" dirty="0">
                <a:solidFill>
                  <a:srgbClr val="FF0000"/>
                </a:solidFill>
              </a:rPr>
              <a:t>9,10, </a:t>
            </a:r>
            <a:r>
              <a:rPr lang="ja-JP" altLang="en-US" sz="1800" dirty="0">
                <a:solidFill>
                  <a:srgbClr val="FF0000"/>
                </a:solidFill>
              </a:rPr>
              <a:t>後半部分の課題締め切り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12/20 23:59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buNone/>
            </a:pPr>
            <a:r>
              <a:rPr kumimoji="0" lang="ja-JP" altLang="en-US" sz="2400" dirty="0" smtClean="0">
                <a:latin typeface="Arial" panose="020B0604020202020204" pitchFamily="34" charset="0"/>
              </a:rPr>
              <a:t>場所 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: </a:t>
            </a:r>
            <a:r>
              <a:rPr kumimoji="0" lang="ja-JP" altLang="ja-JP" sz="2400" dirty="0" smtClean="0">
                <a:latin typeface="Arial" panose="020B0604020202020204" pitchFamily="34" charset="0"/>
              </a:rPr>
              <a:t>PC教室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 9, 10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言語 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: </a:t>
            </a:r>
            <a:r>
              <a:rPr lang="en-US" altLang="ja-JP" sz="2400" dirty="0" smtClean="0"/>
              <a:t>Python </a:t>
            </a:r>
          </a:p>
          <a:p>
            <a:pPr marL="0" indent="0">
              <a:buNone/>
            </a:pPr>
            <a:r>
              <a:rPr lang="ja-JP" altLang="en-US" sz="2400" dirty="0" smtClean="0"/>
              <a:t>ライブラリ </a:t>
            </a:r>
            <a:r>
              <a:rPr lang="en-US" altLang="ja-JP" sz="2400" dirty="0" smtClean="0"/>
              <a:t>: </a:t>
            </a:r>
            <a:r>
              <a:rPr lang="en-US" altLang="ja-JP" sz="2400" dirty="0" err="1" smtClean="0"/>
              <a:t>OpenCV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内容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フィルタ，フーリエ変換，ハーフトーニング</a:t>
            </a:r>
            <a:r>
              <a:rPr lang="en-US" altLang="ja-JP" sz="2400" dirty="0" smtClean="0"/>
              <a:t> </a:t>
            </a:r>
          </a:p>
          <a:p>
            <a:pPr marL="0" indent="0">
              <a:buNone/>
            </a:pPr>
            <a:r>
              <a:rPr lang="ja-JP" altLang="en-US" sz="2400" dirty="0" smtClean="0"/>
              <a:t>一回目に全ての課題を出題し，毎回教員</a:t>
            </a:r>
            <a:r>
              <a:rPr lang="en-US" altLang="ja-JP" sz="2400" dirty="0" smtClean="0"/>
              <a:t>TA</a:t>
            </a:r>
            <a:r>
              <a:rPr lang="ja-JP" altLang="en-US" sz="2400" dirty="0" err="1" smtClean="0"/>
              <a:t>にて</a:t>
            </a:r>
            <a:r>
              <a:rPr lang="ja-JP" altLang="en-US" sz="2400" dirty="0" smtClean="0"/>
              <a:t>質問を受け付けます．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86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2447</Words>
  <Application>Microsoft Office PowerPoint</Application>
  <PresentationFormat>ワイド画面</PresentationFormat>
  <Paragraphs>605</Paragraphs>
  <Slides>43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0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デジタルメディア処理1</vt:lpstr>
      <vt:lpstr>井尻敬 – takashiijiri.com</vt:lpstr>
      <vt:lpstr>井尻敬 – takashiijiri.com</vt:lpstr>
      <vt:lpstr>PowerPoint プレゼンテーション</vt:lpstr>
      <vt:lpstr>PowerPoint プレゼンテーション</vt:lpstr>
      <vt:lpstr>教科書（参考資料）</vt:lpstr>
      <vt:lpstr>スケジュール</vt:lpstr>
      <vt:lpstr>ある手法を『理解する』とは？</vt:lpstr>
      <vt:lpstr>Pythonプログラミング演習</vt:lpstr>
      <vt:lpstr>イントロダクション1 </vt:lpstr>
      <vt:lpstr>Vector Graphics と Raster Graphics</vt:lpstr>
      <vt:lpstr>Vector Graphics と Raster Graphics</vt:lpstr>
      <vt:lpstr>Raster  Vector 変換 （Vectorization）</vt:lpstr>
      <vt:lpstr>標本化と量子化</vt:lpstr>
      <vt:lpstr>標本化と量子化</vt:lpstr>
      <vt:lpstr>練習 : 関数の標本化・量子化</vt:lpstr>
      <vt:lpstr>標本化に伴うエイリアシング</vt:lpstr>
      <vt:lpstr>標本化に伴うエイリアシング</vt:lpstr>
      <vt:lpstr>量子化レベル（階調数・画素深度・色深度）</vt:lpstr>
      <vt:lpstr>量子化誤差</vt:lpstr>
      <vt:lpstr>量子化による擬似輪郭</vt:lpstr>
      <vt:lpstr>画像のデータサイズ（未圧縮なら）</vt:lpstr>
      <vt:lpstr>画像フォーマットの階調数</vt:lpstr>
      <vt:lpstr>まとめ: デジタル画像とは</vt:lpstr>
      <vt:lpstr>HDRI合成</vt:lpstr>
      <vt:lpstr>PowerPoint プレゼンテーション</vt:lpstr>
      <vt:lpstr>ダイナミックレンジ - とは</vt:lpstr>
      <vt:lpstr>HDRI : Motivation</vt:lpstr>
      <vt:lpstr>HDRI : Motivation</vt:lpstr>
      <vt:lpstr>HDRI : HDRIとトーンマッピング</vt:lpstr>
      <vt:lpstr>HDRIの取得</vt:lpstr>
      <vt:lpstr>HDRIを自作してみる</vt:lpstr>
      <vt:lpstr>トーンマッピング（線形）</vt:lpstr>
      <vt:lpstr>トーンマッピング（線形）</vt:lpstr>
      <vt:lpstr>トーンマッピング（HDR合成）</vt:lpstr>
      <vt:lpstr>PowerPoint プレゼンテーション</vt:lpstr>
      <vt:lpstr>PowerPoint プレゼンテーション</vt:lpstr>
      <vt:lpstr>PowerPoint プレゼンテーション</vt:lpstr>
      <vt:lpstr>HDRI合成の補足資料 講義内では取り扱わない予定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158</cp:revision>
  <cp:lastPrinted>2017-08-22T05:57:33Z</cp:lastPrinted>
  <dcterms:created xsi:type="dcterms:W3CDTF">2017-01-19T02:23:36Z</dcterms:created>
  <dcterms:modified xsi:type="dcterms:W3CDTF">2019-09-25T10:01:10Z</dcterms:modified>
</cp:coreProperties>
</file>